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9" r:id="rId25"/>
    <p:sldId id="278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45-477A-A8DB-B5A6BED781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45-477A-A8DB-B5A6BED781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45-477A-A8DB-B5A6BED781E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45-477A-A8DB-B5A6BED781EC}"/>
              </c:ext>
            </c:extLst>
          </c:dPt>
          <c:dLbls>
            <c:dLbl>
              <c:idx val="0"/>
              <c:layout>
                <c:manualLayout>
                  <c:x val="-0.24461843876557229"/>
                  <c:y val="-0.22782795895175578"/>
                </c:manualLayout>
              </c:layout>
              <c:tx>
                <c:rich>
                  <a:bodyPr/>
                  <a:lstStyle/>
                  <a:p>
                    <a:fld id="{C6E0BA7E-F20F-42F4-9307-018E90821B42}" type="CATEGORYNAME">
                      <a:rPr lang="en-US" altLang="ko-KR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31052091284775"/>
                      <c:h val="0.202635376895326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F45-477A-A8DB-B5A6BED781EC}"/>
                </c:ext>
              </c:extLst>
            </c:dLbl>
            <c:dLbl>
              <c:idx val="1"/>
              <c:layout>
                <c:manualLayout>
                  <c:x val="0.12459036350714638"/>
                  <c:y val="0.1714662032457904"/>
                </c:manualLayout>
              </c:layout>
              <c:tx>
                <c:rich>
                  <a:bodyPr/>
                  <a:lstStyle/>
                  <a:p>
                    <a:fld id="{77E3A99F-6257-4F56-ADBE-6395B028ECCB}" type="CATEGORYNAME">
                      <a:rPr lang="en-US" altLang="ko-KR" smtClean="0"/>
                      <a:pPr/>
                      <a:t>[범주 이름]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F45-477A-A8DB-B5A6BED781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non-exist(99.8)</c:v>
                </c:pt>
                <c:pt idx="1">
                  <c:v>exist(0.2)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F45-477A-A8DB-B5A6BED781E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Suppress duplicate detection result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Case 1</c:v>
                </c:pt>
                <c:pt idx="1">
                  <c:v>Case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41.98</c:v>
                </c:pt>
                <c:pt idx="1">
                  <c:v>91.12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9-4A7C-898C-A60EA6ECA95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M-NMS(IoU)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Case 1</c:v>
                </c:pt>
                <c:pt idx="1">
                  <c:v>Case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4.0199999999999996</c:v>
                </c:pt>
                <c:pt idx="1">
                  <c:v>1.99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19-4A7C-898C-A60EA6ECA95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M-NMS(box similarity)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Case 1</c:v>
                </c:pt>
                <c:pt idx="1">
                  <c:v>Case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0.31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19-4A7C-898C-A60EA6ECA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3906528"/>
        <c:axId val="2060579664"/>
      </c:barChart>
      <c:catAx>
        <c:axId val="206390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60579664"/>
        <c:crosses val="autoZero"/>
        <c:auto val="1"/>
        <c:lblAlgn val="ctr"/>
        <c:lblOffset val="100"/>
        <c:noMultiLvlLbl val="0"/>
      </c:catAx>
      <c:valAx>
        <c:axId val="206057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63906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Detection performance result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Hit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CNN</c:v>
                </c:pt>
                <c:pt idx="1">
                  <c:v>OWOD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42.03</c:v>
                </c:pt>
                <c:pt idx="1">
                  <c:v>35.979999999999997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85-4670-9F2E-A90C882B47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Known hit rate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CNN</c:v>
                </c:pt>
                <c:pt idx="1">
                  <c:v>OWOD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65.81</c:v>
                </c:pt>
                <c:pt idx="1">
                  <c:v>54.17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85-4670-9F2E-A90C882B47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 hit rate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CNN</c:v>
                </c:pt>
                <c:pt idx="1">
                  <c:v>OWOD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8.52</c:v>
                </c:pt>
                <c:pt idx="1">
                  <c:v>10.33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85-4670-9F2E-A90C882B47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3906528"/>
        <c:axId val="2060579664"/>
      </c:barChart>
      <c:catAx>
        <c:axId val="206390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60579664"/>
        <c:crosses val="autoZero"/>
        <c:auto val="1"/>
        <c:lblAlgn val="ctr"/>
        <c:lblOffset val="100"/>
        <c:noMultiLvlLbl val="0"/>
      </c:catAx>
      <c:valAx>
        <c:axId val="206057966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63906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Detection performance result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Hit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CNN</c:v>
                </c:pt>
                <c:pt idx="1">
                  <c:v>OWOD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59.64</c:v>
                </c:pt>
                <c:pt idx="1">
                  <c:v>61.7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92-4B3F-A218-B0C7F75C45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Known hit rate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CNN</c:v>
                </c:pt>
                <c:pt idx="1">
                  <c:v>OWOD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95.15</c:v>
                </c:pt>
                <c:pt idx="1">
                  <c:v>94.47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92-4B3F-A218-B0C7F75C45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 hit rate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CNN</c:v>
                </c:pt>
                <c:pt idx="1">
                  <c:v>OWOD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2.96</c:v>
                </c:pt>
                <c:pt idx="1">
                  <c:v>9.39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92-4B3F-A218-B0C7F75C4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3906528"/>
        <c:axId val="2060579664"/>
      </c:barChart>
      <c:catAx>
        <c:axId val="206390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60579664"/>
        <c:crosses val="autoZero"/>
        <c:auto val="1"/>
        <c:lblAlgn val="ctr"/>
        <c:lblOffset val="100"/>
        <c:noMultiLvlLbl val="0"/>
      </c:catAx>
      <c:valAx>
        <c:axId val="206057966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63906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95CAB-2882-BD4A-CC80-2752E0487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BAA1D6-6C5A-B252-DD78-7FC0B8021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E0B81-ACB9-736A-59C3-C2411595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89090-3A7B-0FF1-98E0-2EEF2544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830D0-5E58-30F3-8570-FDF0AD63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F4403-399D-7AE2-BBCF-9CEA6537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3DC770-0BAD-A62E-80BD-1B5318936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E865C-9523-C0CE-80D3-D92C86B4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F0188-8499-8913-9F3C-C1DFD8B40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DCF5A-E887-17F7-F53F-5D35BDF6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7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653AE7-60C4-5E24-E809-60F52F36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525637-C042-8709-3AB8-390E9FA18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B2477-8C8F-3BFA-7264-94201DA82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435E5-44F2-A306-BC78-E057BF51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2B6E9-5010-4805-46B9-AB4C3A48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6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ECB30-B9C6-AAF1-7CA9-3BEB85E8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AA773-A332-57D6-4465-0F3273C9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6EF78-A665-33D5-BEFF-5EEF01F6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9BEDF5-CA9D-7383-B4FD-3CB4E0CA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44C521-DAB3-1E3B-A1A2-63161A36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5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D6259-9E13-BE6F-25D7-9B1930FB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8A3986-E4EE-A481-54DE-704848745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0F61DF-867C-9BBF-6DD0-75447CAD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91142-CA6B-09D5-1A36-B7AF1375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136E0-F8D0-35C2-242F-785A9381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4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A675E-3CCF-F963-8931-89D8A5B6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28272-4ABD-CB34-0B65-B48819035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16628F-B46E-3324-6FED-B69C8CFDA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1F02D-7329-6475-D0FD-D3F982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938F10-787E-9D1F-0409-419C6389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425BC3-E1E8-515C-EE7E-6C23D92D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7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6C43D-D584-B3B3-7FE8-102E130D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279B6A-C2C0-D50A-7BC2-A15C6FBA9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2F4AB-C02B-F31D-2237-C86EADB1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50CF2B-CFA2-604F-C1E7-5741C5092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0718C3-3EAC-038E-5A88-97000E616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59836A-8EEF-B950-62BA-494BA05F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E2F809-B4CA-5690-F490-2F3C48AB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3486C6-C7DB-8ACB-7C60-9B213C3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9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6F550-9814-C98F-D0E2-46D8ABD6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BCFC9A-D31C-E78E-D3D0-AB217365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53A78C-CF60-8838-F402-28F0A75A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601BB3-3902-3218-AA0B-AD709404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5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F29E48-48C1-78C5-DDF1-78C3D137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8FA07B-D617-FB48-1E62-34A69553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2D5F32-87D3-3D94-79E0-E9BD84B3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46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A1C89-EFD1-D121-7999-C5A4A109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25007-E1A5-029A-981B-5A3C5B7A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C54CC0-D92D-9E33-EFFD-678C8FE0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FB356A-0B99-F25C-12B5-ADA707CD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D0584-2BF7-936A-4C61-4F30BCD5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51293-38A6-33F0-726B-02EC7047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2440A-A875-755B-ACF9-ADF2A33A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91722C-F7E7-9B76-A408-77B12EF0E1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0734E3-D914-745E-7B6E-94B02C0A4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ACB7E6-FBAC-1581-FBF3-4341FE5F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4E984-D3AD-A9A5-B430-7AA97ECE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64DD68-EB86-29C9-8E17-189CD8C1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2FF633-0A9F-4C4E-ACCA-EFC05430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5458F-06A8-2D67-CDA6-3A7DC6EB5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0FDD7-4C85-7F5F-F00E-216C5C2C6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DE080D-BA18-4845-8379-C659F6E472C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B26C2-7170-32D9-A0AE-69D56F213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DBC7C-F8C2-ECF3-78B7-362606ECC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22B6B-9915-476A-8BF6-F78DDD4A2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3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0.png"/><Relationship Id="rId7" Type="http://schemas.openxmlformats.org/officeDocument/2006/relationships/image" Target="../media/image90.pn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32.png"/><Relationship Id="rId5" Type="http://schemas.openxmlformats.org/officeDocument/2006/relationships/image" Target="../media/image70.png"/><Relationship Id="rId10" Type="http://schemas.openxmlformats.org/officeDocument/2006/relationships/image" Target="../media/image31.png"/><Relationship Id="rId4" Type="http://schemas.openxmlformats.org/officeDocument/2006/relationships/image" Target="../media/image60.png"/><Relationship Id="rId9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00296-6BF9-94A3-2D24-DB90C3A0B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kern="0" spc="0" dirty="0">
                <a:solidFill>
                  <a:srgbClr val="000000"/>
                </a:solidFill>
                <a:effectLst/>
                <a:latin typeface="-윤명조340"/>
                <a:ea typeface="-윤명조340"/>
              </a:rPr>
              <a:t>OWOD </a:t>
            </a: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-윤명조340"/>
                <a:ea typeface="-윤명조340"/>
              </a:rPr>
              <a:t>모델 기반 반자동 학습을 활용한 다양한 환경에서의 종량제 봉투 탐지 기법</a:t>
            </a:r>
            <a:endParaRPr lang="ko-KR" altLang="en-US" sz="8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A04BAA-B2AA-C79D-C14E-FA78139F0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20235126 </a:t>
            </a:r>
            <a:r>
              <a:rPr lang="ko-KR" altLang="en-US" dirty="0"/>
              <a:t>황호석</a:t>
            </a:r>
          </a:p>
        </p:txBody>
      </p:sp>
    </p:spTree>
    <p:extLst>
      <p:ext uri="{BB962C8B-B14F-4D97-AF65-F5344CB8AC3E}">
        <p14:creationId xmlns:p14="http://schemas.microsoft.com/office/powerpoint/2010/main" val="75540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3A4C8-4838-9677-429E-D11C98B1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SAOA – </a:t>
            </a:r>
            <a:r>
              <a:rPr lang="ko-KR" altLang="en-US" dirty="0"/>
              <a:t>검수 및 전이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9A90D-07D9-A515-2AD4-7D6EA69B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11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추출 단계에서 만들어진 데이터 수정 필요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수정 가능하도록 데이터 추출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추출된 데이터 수정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수정된 데이터 변환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변환된 데이터를 사용하여 학습 및 검증</a:t>
            </a:r>
            <a:r>
              <a:rPr lang="en-US" altLang="ko-KR" sz="2400" dirty="0"/>
              <a:t> </a:t>
            </a:r>
            <a:r>
              <a:rPr lang="ko-KR" altLang="en-US" sz="2400" dirty="0"/>
              <a:t> 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E3D993E9-21C3-6FF4-7823-A9ED9775D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595" y="1320800"/>
            <a:ext cx="4611140" cy="543429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5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4B3A0-DC30-D9D1-B79F-CA7BF4D4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SAOA – </a:t>
            </a:r>
            <a:r>
              <a:rPr lang="ko-KR" altLang="en-US" dirty="0"/>
              <a:t>검수 및 전이 학습 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82EA47-BE9D-7B15-779B-F5103D586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750" y="2025413"/>
            <a:ext cx="6569072" cy="377110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F3477B-020D-82D7-1260-2387CF141E60}"/>
              </a:ext>
            </a:extLst>
          </p:cNvPr>
          <p:cNvSpPr/>
          <p:nvPr/>
        </p:nvSpPr>
        <p:spPr>
          <a:xfrm>
            <a:off x="3093550" y="2181583"/>
            <a:ext cx="34544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137482-516C-CF70-0AAC-0F2A636AFA4A}"/>
              </a:ext>
            </a:extLst>
          </p:cNvPr>
          <p:cNvSpPr/>
          <p:nvPr/>
        </p:nvSpPr>
        <p:spPr>
          <a:xfrm>
            <a:off x="3530430" y="2390815"/>
            <a:ext cx="6885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5D1A83F-35CD-BE6D-C945-698C5EC3D1B1}"/>
              </a:ext>
            </a:extLst>
          </p:cNvPr>
          <p:cNvSpPr/>
          <p:nvPr/>
        </p:nvSpPr>
        <p:spPr>
          <a:xfrm>
            <a:off x="3530430" y="2751494"/>
            <a:ext cx="6885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0A20D8-8612-E861-15C8-9627FB5B25CA}"/>
              </a:ext>
            </a:extLst>
          </p:cNvPr>
          <p:cNvSpPr/>
          <p:nvPr/>
        </p:nvSpPr>
        <p:spPr>
          <a:xfrm>
            <a:off x="3530430" y="3127413"/>
            <a:ext cx="6885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84ED8C2-BAE2-3323-8188-28FCE08424EA}"/>
              </a:ext>
            </a:extLst>
          </p:cNvPr>
          <p:cNvSpPr/>
          <p:nvPr/>
        </p:nvSpPr>
        <p:spPr>
          <a:xfrm>
            <a:off x="3530430" y="3512896"/>
            <a:ext cx="6885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4C1FA7-7E2E-2DE7-A222-B574624AEC65}"/>
              </a:ext>
            </a:extLst>
          </p:cNvPr>
          <p:cNvSpPr/>
          <p:nvPr/>
        </p:nvSpPr>
        <p:spPr>
          <a:xfrm>
            <a:off x="3530430" y="3892703"/>
            <a:ext cx="6885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235ABD-0C44-512C-70F9-60A5852C4502}"/>
              </a:ext>
            </a:extLst>
          </p:cNvPr>
          <p:cNvSpPr/>
          <p:nvPr/>
        </p:nvSpPr>
        <p:spPr>
          <a:xfrm>
            <a:off x="4769950" y="2493996"/>
            <a:ext cx="3152310" cy="298734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AA34D83-9F3F-D0ED-967F-A2E4BCED1500}"/>
              </a:ext>
            </a:extLst>
          </p:cNvPr>
          <p:cNvSpPr/>
          <p:nvPr/>
        </p:nvSpPr>
        <p:spPr>
          <a:xfrm>
            <a:off x="4727784" y="5320182"/>
            <a:ext cx="3275123" cy="35798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1C461D0-3FF8-AA5D-1384-49D355AAAE3E}"/>
              </a:ext>
            </a:extLst>
          </p:cNvPr>
          <p:cNvSpPr/>
          <p:nvPr/>
        </p:nvSpPr>
        <p:spPr>
          <a:xfrm>
            <a:off x="4769950" y="2201903"/>
            <a:ext cx="8663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5CFD98-CA99-A499-00DC-77B5E589043A}"/>
              </a:ext>
            </a:extLst>
          </p:cNvPr>
          <p:cNvSpPr/>
          <p:nvPr/>
        </p:nvSpPr>
        <p:spPr>
          <a:xfrm>
            <a:off x="997942" y="1796954"/>
            <a:ext cx="1800000" cy="36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관리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B2E6E5-9AA4-D80B-A6E5-30991CE650CA}"/>
              </a:ext>
            </a:extLst>
          </p:cNvPr>
          <p:cNvSpPr/>
          <p:nvPr/>
        </p:nvSpPr>
        <p:spPr>
          <a:xfrm>
            <a:off x="994765" y="2226251"/>
            <a:ext cx="1800000" cy="54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어노테이션 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추출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0BC851-5FEC-04A2-F1A8-34672B4ACC8B}"/>
              </a:ext>
            </a:extLst>
          </p:cNvPr>
          <p:cNvSpPr/>
          <p:nvPr/>
        </p:nvSpPr>
        <p:spPr>
          <a:xfrm>
            <a:off x="993121" y="3835215"/>
            <a:ext cx="1800000" cy="36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모델 검증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AEECA7-8C51-0247-15BC-78BAECC77E88}"/>
              </a:ext>
            </a:extLst>
          </p:cNvPr>
          <p:cNvSpPr/>
          <p:nvPr/>
        </p:nvSpPr>
        <p:spPr>
          <a:xfrm>
            <a:off x="979922" y="2879339"/>
            <a:ext cx="1800000" cy="36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데이터셋 변환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2D5411-80F3-6DDC-6956-37A25AF265F9}"/>
              </a:ext>
            </a:extLst>
          </p:cNvPr>
          <p:cNvSpPr/>
          <p:nvPr/>
        </p:nvSpPr>
        <p:spPr>
          <a:xfrm>
            <a:off x="994765" y="3341775"/>
            <a:ext cx="1800000" cy="36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AA1A02-2843-9C4D-E09D-49A0C3CB3AF1}"/>
              </a:ext>
            </a:extLst>
          </p:cNvPr>
          <p:cNvSpPr/>
          <p:nvPr/>
        </p:nvSpPr>
        <p:spPr>
          <a:xfrm>
            <a:off x="993121" y="4328655"/>
            <a:ext cx="1800000" cy="36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모델 변환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713862-4251-EAE9-F90C-5B93635B1276}"/>
              </a:ext>
            </a:extLst>
          </p:cNvPr>
          <p:cNvSpPr/>
          <p:nvPr/>
        </p:nvSpPr>
        <p:spPr>
          <a:xfrm>
            <a:off x="1000529" y="4803045"/>
            <a:ext cx="1800000" cy="36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학습 상태 확인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A6446D-C66B-E776-2A41-6BD0EE3EB6ED}"/>
              </a:ext>
            </a:extLst>
          </p:cNvPr>
          <p:cNvSpPr/>
          <p:nvPr/>
        </p:nvSpPr>
        <p:spPr>
          <a:xfrm>
            <a:off x="4495418" y="1393859"/>
            <a:ext cx="1800000" cy="54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추출된 데이터 불러오기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43B67C-8571-7398-D384-5957DBDA988F}"/>
              </a:ext>
            </a:extLst>
          </p:cNvPr>
          <p:cNvSpPr/>
          <p:nvPr/>
        </p:nvSpPr>
        <p:spPr>
          <a:xfrm>
            <a:off x="6729537" y="1393859"/>
            <a:ext cx="1800000" cy="54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어노테이션 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클래스 선택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5CEC07-09A6-C1DC-CF42-7F37262EFB70}"/>
              </a:ext>
            </a:extLst>
          </p:cNvPr>
          <p:cNvSpPr/>
          <p:nvPr/>
        </p:nvSpPr>
        <p:spPr>
          <a:xfrm>
            <a:off x="10161019" y="3755725"/>
            <a:ext cx="1800000" cy="54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어노테이션 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정보 시각화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770E83-CED6-2FFC-8FFA-0119162A1B63}"/>
              </a:ext>
            </a:extLst>
          </p:cNvPr>
          <p:cNvSpPr/>
          <p:nvPr/>
        </p:nvSpPr>
        <p:spPr>
          <a:xfrm>
            <a:off x="3754583" y="6157097"/>
            <a:ext cx="1800000" cy="54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어노테이션 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A79FEFC-71AA-03CE-C78A-E43FC8E67465}"/>
              </a:ext>
            </a:extLst>
          </p:cNvPr>
          <p:cNvSpPr/>
          <p:nvPr/>
        </p:nvSpPr>
        <p:spPr>
          <a:xfrm>
            <a:off x="6342754" y="6107849"/>
            <a:ext cx="1800000" cy="540000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어노테이션 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이동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0F8B9B-602D-9D55-AF63-09F928580972}"/>
              </a:ext>
            </a:extLst>
          </p:cNvPr>
          <p:cNvSpPr/>
          <p:nvPr/>
        </p:nvSpPr>
        <p:spPr>
          <a:xfrm>
            <a:off x="8072336" y="2328062"/>
            <a:ext cx="1458337" cy="339788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BFCB3C6-8CA1-381A-30B7-592B5FF4D1FF}"/>
              </a:ext>
            </a:extLst>
          </p:cNvPr>
          <p:cNvSpPr/>
          <p:nvPr/>
        </p:nvSpPr>
        <p:spPr>
          <a:xfrm>
            <a:off x="4706620" y="2912443"/>
            <a:ext cx="3296287" cy="2316186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AB7008E-99EB-8D8B-3C91-E997BF3F1AFE}"/>
              </a:ext>
            </a:extLst>
          </p:cNvPr>
          <p:cNvSpPr/>
          <p:nvPr/>
        </p:nvSpPr>
        <p:spPr>
          <a:xfrm>
            <a:off x="3121807" y="4237223"/>
            <a:ext cx="1493866" cy="148872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FBD7F99-FE1D-E3F5-71B7-2DCDA117352B}"/>
              </a:ext>
            </a:extLst>
          </p:cNvPr>
          <p:cNvCxnSpPr>
            <a:stCxn id="14" idx="1"/>
            <a:endCxn id="24" idx="3"/>
          </p:cNvCxnSpPr>
          <p:nvPr/>
        </p:nvCxnSpPr>
        <p:spPr>
          <a:xfrm rot="10800000">
            <a:off x="2797942" y="1976955"/>
            <a:ext cx="295608" cy="309245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636E8378-90CC-B974-5E80-09E86EDA8956}"/>
              </a:ext>
            </a:extLst>
          </p:cNvPr>
          <p:cNvCxnSpPr>
            <a:stCxn id="15" idx="1"/>
            <a:endCxn id="25" idx="3"/>
          </p:cNvCxnSpPr>
          <p:nvPr/>
        </p:nvCxnSpPr>
        <p:spPr>
          <a:xfrm rot="10800000" flipV="1">
            <a:off x="2794766" y="2495431"/>
            <a:ext cx="735665" cy="820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B87A815-27F8-EDA5-EE3E-49C7D190405F}"/>
              </a:ext>
            </a:extLst>
          </p:cNvPr>
          <p:cNvCxnSpPr>
            <a:stCxn id="16" idx="1"/>
            <a:endCxn id="27" idx="3"/>
          </p:cNvCxnSpPr>
          <p:nvPr/>
        </p:nvCxnSpPr>
        <p:spPr>
          <a:xfrm rot="10800000" flipV="1">
            <a:off x="2779922" y="2856109"/>
            <a:ext cx="750508" cy="203229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D18AA7A-542E-B1F4-74C4-2EAEEF293B67}"/>
              </a:ext>
            </a:extLst>
          </p:cNvPr>
          <p:cNvCxnSpPr>
            <a:stCxn id="17" idx="1"/>
            <a:endCxn id="28" idx="3"/>
          </p:cNvCxnSpPr>
          <p:nvPr/>
        </p:nvCxnSpPr>
        <p:spPr>
          <a:xfrm rot="10800000" flipV="1">
            <a:off x="2794766" y="3232029"/>
            <a:ext cx="735665" cy="289746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3FE382C-AAD4-E8BE-582B-84974E1FFBD4}"/>
              </a:ext>
            </a:extLst>
          </p:cNvPr>
          <p:cNvCxnSpPr>
            <a:stCxn id="18" idx="1"/>
            <a:endCxn id="26" idx="3"/>
          </p:cNvCxnSpPr>
          <p:nvPr/>
        </p:nvCxnSpPr>
        <p:spPr>
          <a:xfrm rot="10800000" flipV="1">
            <a:off x="2793122" y="3617511"/>
            <a:ext cx="737309" cy="397703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9C7883C0-4247-AEF7-8309-0D12C40A290E}"/>
              </a:ext>
            </a:extLst>
          </p:cNvPr>
          <p:cNvCxnSpPr>
            <a:stCxn id="19" idx="1"/>
            <a:endCxn id="29" idx="3"/>
          </p:cNvCxnSpPr>
          <p:nvPr/>
        </p:nvCxnSpPr>
        <p:spPr>
          <a:xfrm rot="10800000" flipV="1">
            <a:off x="2793122" y="3997319"/>
            <a:ext cx="737309" cy="511336"/>
          </a:xfrm>
          <a:prstGeom prst="bentConnector3">
            <a:avLst>
              <a:gd name="adj1" fmla="val 33715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968A3DF-65A4-22A4-E6F0-C731474E615D}"/>
              </a:ext>
            </a:extLst>
          </p:cNvPr>
          <p:cNvCxnSpPr>
            <a:stCxn id="40" idx="1"/>
            <a:endCxn id="30" idx="3"/>
          </p:cNvCxnSpPr>
          <p:nvPr/>
        </p:nvCxnSpPr>
        <p:spPr>
          <a:xfrm rot="10800000" flipV="1">
            <a:off x="2800529" y="4981583"/>
            <a:ext cx="321278" cy="1461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B07CF7D-A794-8CF1-AAA9-F5C644370F0D}"/>
              </a:ext>
            </a:extLst>
          </p:cNvPr>
          <p:cNvCxnSpPr>
            <a:stCxn id="23" idx="0"/>
            <a:endCxn id="31" idx="2"/>
          </p:cNvCxnSpPr>
          <p:nvPr/>
        </p:nvCxnSpPr>
        <p:spPr>
          <a:xfrm rot="5400000" flipH="1" flipV="1">
            <a:off x="5165239" y="1971725"/>
            <a:ext cx="268044" cy="192313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3F7D1E3C-FA0B-5CE3-506D-7B7AD714045F}"/>
              </a:ext>
            </a:extLst>
          </p:cNvPr>
          <p:cNvCxnSpPr>
            <a:stCxn id="21" idx="0"/>
            <a:endCxn id="32" idx="2"/>
          </p:cNvCxnSpPr>
          <p:nvPr/>
        </p:nvCxnSpPr>
        <p:spPr>
          <a:xfrm rot="5400000" flipH="1" flipV="1">
            <a:off x="6707753" y="1572212"/>
            <a:ext cx="560137" cy="1283432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FC99C6C-0355-23B7-7FF0-0CAEA26CB7B1}"/>
              </a:ext>
            </a:extLst>
          </p:cNvPr>
          <p:cNvCxnSpPr>
            <a:stCxn id="38" idx="3"/>
            <a:endCxn id="33" idx="1"/>
          </p:cNvCxnSpPr>
          <p:nvPr/>
        </p:nvCxnSpPr>
        <p:spPr>
          <a:xfrm flipV="1">
            <a:off x="9530673" y="4025725"/>
            <a:ext cx="630346" cy="127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FCDB85C-054A-1611-B72D-95B3A9E6F907}"/>
              </a:ext>
            </a:extLst>
          </p:cNvPr>
          <p:cNvCxnSpPr>
            <a:stCxn id="22" idx="2"/>
            <a:endCxn id="35" idx="0"/>
          </p:cNvCxnSpPr>
          <p:nvPr/>
        </p:nvCxnSpPr>
        <p:spPr>
          <a:xfrm rot="16200000" flipH="1">
            <a:off x="6589210" y="5454305"/>
            <a:ext cx="429680" cy="87740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26C200A3-1393-5117-DD00-887AEDF9E3C0}"/>
              </a:ext>
            </a:extLst>
          </p:cNvPr>
          <p:cNvCxnSpPr>
            <a:stCxn id="39" idx="2"/>
            <a:endCxn id="34" idx="0"/>
          </p:cNvCxnSpPr>
          <p:nvPr/>
        </p:nvCxnSpPr>
        <p:spPr>
          <a:xfrm rot="5400000">
            <a:off x="5040440" y="4842773"/>
            <a:ext cx="928468" cy="1700181"/>
          </a:xfrm>
          <a:prstGeom prst="bentConnector3">
            <a:avLst>
              <a:gd name="adj1" fmla="val 7393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4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D8A0A-6001-8354-2254-71D34FEC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SAOA – </a:t>
            </a:r>
            <a:r>
              <a:rPr lang="ko-KR" altLang="en-US" sz="3600" dirty="0"/>
              <a:t>검수 및 전이 학습 도구</a:t>
            </a:r>
            <a:r>
              <a:rPr lang="en-US" altLang="ko-KR" sz="3600" dirty="0"/>
              <a:t>(</a:t>
            </a:r>
            <a:r>
              <a:rPr lang="ko-KR" altLang="en-US" sz="3600" dirty="0"/>
              <a:t>학습 클래스 수정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B2B90-D47E-6775-817F-9EE7F1BF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496" y="2082798"/>
            <a:ext cx="5916038" cy="33962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A215C9-18AB-B3D0-7EB7-09B99FEE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22" y="1365714"/>
            <a:ext cx="2368649" cy="18862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251BE4-B32F-CCFF-CB65-AAB85FE0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4" y="2470433"/>
            <a:ext cx="1327266" cy="6422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9B6696-8457-C045-20C5-8DAAEF585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33" y="3909337"/>
            <a:ext cx="2120999" cy="1569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BD514A-3A79-3C0D-9A85-70FE9177C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025" y="3540155"/>
            <a:ext cx="2820044" cy="221997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A5208D9-4A75-9BCB-3CCE-427466F6432C}"/>
              </a:ext>
            </a:extLst>
          </p:cNvPr>
          <p:cNvSpPr/>
          <p:nvPr/>
        </p:nvSpPr>
        <p:spPr>
          <a:xfrm>
            <a:off x="5819187" y="2245996"/>
            <a:ext cx="302213" cy="125729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20636AE-B816-F757-E848-F0621D0EF82B}"/>
              </a:ext>
            </a:extLst>
          </p:cNvPr>
          <p:cNvCxnSpPr>
            <a:stCxn id="13" idx="1"/>
            <a:endCxn id="6" idx="3"/>
          </p:cNvCxnSpPr>
          <p:nvPr/>
        </p:nvCxnSpPr>
        <p:spPr>
          <a:xfrm rot="10800000">
            <a:off x="5273171" y="2308861"/>
            <a:ext cx="546016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9237EBF-A8DC-3B96-4081-828A468BA94D}"/>
              </a:ext>
            </a:extLst>
          </p:cNvPr>
          <p:cNvSpPr/>
          <p:nvPr/>
        </p:nvSpPr>
        <p:spPr>
          <a:xfrm>
            <a:off x="2971424" y="2728719"/>
            <a:ext cx="2237693" cy="125729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A49FC4D-0EAF-FBD9-3F38-71361B770E8C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rot="10800000">
            <a:off x="2084450" y="2791546"/>
            <a:ext cx="886974" cy="3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6C16BB-D86E-F21A-D844-7CD265CC4BB1}"/>
              </a:ext>
            </a:extLst>
          </p:cNvPr>
          <p:cNvSpPr/>
          <p:nvPr/>
        </p:nvSpPr>
        <p:spPr>
          <a:xfrm>
            <a:off x="2968087" y="3036644"/>
            <a:ext cx="2237693" cy="125729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513877C-B542-612A-6B02-9EB9665CCF8D}"/>
              </a:ext>
            </a:extLst>
          </p:cNvPr>
          <p:cNvSpPr/>
          <p:nvPr/>
        </p:nvSpPr>
        <p:spPr>
          <a:xfrm>
            <a:off x="1501832" y="5140630"/>
            <a:ext cx="1008535" cy="14257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46D54BA-36B6-A271-9809-01D334361C60}"/>
              </a:ext>
            </a:extLst>
          </p:cNvPr>
          <p:cNvCxnSpPr>
            <a:stCxn id="29" idx="3"/>
            <a:endCxn id="12" idx="1"/>
          </p:cNvCxnSpPr>
          <p:nvPr/>
        </p:nvCxnSpPr>
        <p:spPr>
          <a:xfrm flipV="1">
            <a:off x="2510367" y="4650144"/>
            <a:ext cx="244658" cy="56177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D1731C6-ED95-4AC4-B884-DCCBAB5108D3}"/>
              </a:ext>
            </a:extLst>
          </p:cNvPr>
          <p:cNvCxnSpPr>
            <a:cxnSpLocks/>
            <a:stCxn id="22" idx="1"/>
            <a:endCxn id="10" idx="0"/>
          </p:cNvCxnSpPr>
          <p:nvPr/>
        </p:nvCxnSpPr>
        <p:spPr>
          <a:xfrm rot="10800000" flipV="1">
            <a:off x="1501833" y="3099509"/>
            <a:ext cx="1466254" cy="80982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A76039A-B41E-09B5-86B0-DB462DA55714}"/>
              </a:ext>
            </a:extLst>
          </p:cNvPr>
          <p:cNvCxnSpPr>
            <a:stCxn id="10" idx="2"/>
            <a:endCxn id="4" idx="2"/>
          </p:cNvCxnSpPr>
          <p:nvPr/>
        </p:nvCxnSpPr>
        <p:spPr>
          <a:xfrm rot="16200000" flipH="1">
            <a:off x="5112174" y="1868676"/>
            <a:ext cx="12700" cy="7220682"/>
          </a:xfrm>
          <a:prstGeom prst="bentConnector3">
            <a:avLst>
              <a:gd name="adj1" fmla="val 45655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94A806C8-C27D-C3BA-DAEA-1E6DA6538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496" y="2071969"/>
            <a:ext cx="5915260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2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A4845-4437-AD82-82E7-4F9655D5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SAOA – </a:t>
            </a:r>
            <a:r>
              <a:rPr lang="ko-KR" altLang="en-US" sz="3600" dirty="0"/>
              <a:t>검수 및 전이 학습 도구</a:t>
            </a:r>
            <a:r>
              <a:rPr lang="en-US" altLang="ko-KR" sz="3600" dirty="0"/>
              <a:t>(</a:t>
            </a:r>
            <a:r>
              <a:rPr lang="ko-KR" altLang="en-US" sz="3600" dirty="0"/>
              <a:t>어노테이션 추출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C8F040-1FAE-6C75-6207-B47254FD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540" y="2341215"/>
            <a:ext cx="5915260" cy="3400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1EAC4E-2037-21BA-922A-84F895B0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0" y="1934814"/>
            <a:ext cx="3671365" cy="2206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BC2FB6-F8C0-B4A4-C715-50771487C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540" y="2341215"/>
            <a:ext cx="5915260" cy="339880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EC62806-E949-2D7F-A341-9CFA45C3C064}"/>
              </a:ext>
            </a:extLst>
          </p:cNvPr>
          <p:cNvSpPr/>
          <p:nvPr/>
        </p:nvSpPr>
        <p:spPr>
          <a:xfrm>
            <a:off x="5848757" y="2640196"/>
            <a:ext cx="6885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189C58B-181C-8DC7-FD85-B3496B9621D0}"/>
              </a:ext>
            </a:extLst>
          </p:cNvPr>
          <p:cNvCxnSpPr>
            <a:stCxn id="3" idx="1"/>
            <a:endCxn id="6" idx="3"/>
          </p:cNvCxnSpPr>
          <p:nvPr/>
        </p:nvCxnSpPr>
        <p:spPr>
          <a:xfrm rot="10800000" flipV="1">
            <a:off x="4178385" y="2744812"/>
            <a:ext cx="1670372" cy="29326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B336F00-B436-6985-C94F-C70FE98DA4B5}"/>
              </a:ext>
            </a:extLst>
          </p:cNvPr>
          <p:cNvCxnSpPr>
            <a:stCxn id="6" idx="2"/>
            <a:endCxn id="9" idx="2"/>
          </p:cNvCxnSpPr>
          <p:nvPr/>
        </p:nvCxnSpPr>
        <p:spPr>
          <a:xfrm rot="16200000" flipH="1">
            <a:off x="4570098" y="1913946"/>
            <a:ext cx="1598677" cy="6053467"/>
          </a:xfrm>
          <a:prstGeom prst="bentConnector3">
            <a:avLst>
              <a:gd name="adj1" fmla="val 1142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3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3A597-6955-BFDA-CF6F-8E62189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453E0-437C-31B6-8E2F-BFDEC3D5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SAOA – </a:t>
            </a:r>
            <a:r>
              <a:rPr lang="ko-KR" altLang="en-US" sz="3600" dirty="0"/>
              <a:t>검수 및 전이 학습 도구</a:t>
            </a:r>
            <a:r>
              <a:rPr lang="en-US" altLang="ko-KR" sz="3600" dirty="0"/>
              <a:t>(</a:t>
            </a:r>
            <a:r>
              <a:rPr lang="ko-KR" altLang="en-US" sz="3600" dirty="0"/>
              <a:t>어노테이션 수정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3F9F8E-606D-A58D-BD62-E2F8FBEE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48" y="1998976"/>
            <a:ext cx="6952046" cy="39945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051498-0236-5952-FB11-1BFB24CFB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248" y="1998975"/>
            <a:ext cx="6952046" cy="39945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24B7E8-D957-A289-BD99-88C82675B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248" y="1998974"/>
            <a:ext cx="6952046" cy="39945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90F7EE-A12A-779E-3F4A-15DAAAEA1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248" y="1998972"/>
            <a:ext cx="6952046" cy="39945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A1F407-1D43-2FAD-5E39-2D28A097F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249" y="1998972"/>
            <a:ext cx="6952045" cy="399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97E4F-2970-B1A8-DABE-F2412A8F7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0AA07-E561-3A0A-071E-823B5EED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SAOA – </a:t>
            </a:r>
            <a:r>
              <a:rPr lang="ko-KR" altLang="en-US" sz="3600" dirty="0"/>
              <a:t>검수 및 전이 학습 도구</a:t>
            </a:r>
            <a:r>
              <a:rPr lang="en-US" altLang="ko-KR" sz="3600" dirty="0"/>
              <a:t>(</a:t>
            </a:r>
            <a:r>
              <a:rPr lang="ko-KR" altLang="en-US" sz="3600" dirty="0"/>
              <a:t>데이터셋 변환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67F37-EBB2-1113-AA75-EE26C688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7" y="1489724"/>
            <a:ext cx="4374469" cy="22419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5DF1D2-8369-9B33-F485-2ABF06AEC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7" y="3981537"/>
            <a:ext cx="4374469" cy="22419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3CB33E-94EF-35A6-6E72-DD392782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03" y="2022146"/>
            <a:ext cx="6230727" cy="358006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B01272-60C7-A207-6D75-03F8D4766E69}"/>
              </a:ext>
            </a:extLst>
          </p:cNvPr>
          <p:cNvSpPr/>
          <p:nvPr/>
        </p:nvSpPr>
        <p:spPr>
          <a:xfrm>
            <a:off x="6190503" y="2713024"/>
            <a:ext cx="6885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D7EBC3C-0F0E-FF3A-B869-3BE79C453B78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4987637" y="2610682"/>
            <a:ext cx="1202867" cy="20695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31318A2-4B0B-0BCD-1BF9-31BA9E8E23A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800402" y="3731639"/>
            <a:ext cx="0" cy="249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28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7E21D-B92A-F4D0-D691-5EAD7D68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74DA3-9547-CC5F-7B30-9E2A4C9C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SAOA – </a:t>
            </a:r>
            <a:r>
              <a:rPr lang="ko-KR" altLang="en-US" sz="3600" dirty="0"/>
              <a:t>검수 및 전이 학습 도구</a:t>
            </a:r>
            <a:r>
              <a:rPr lang="en-US" altLang="ko-KR" sz="3600" dirty="0"/>
              <a:t>(</a:t>
            </a:r>
            <a:r>
              <a:rPr lang="ko-KR" altLang="en-US" sz="3600" dirty="0"/>
              <a:t>학습 및 검증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74901C-CBF6-9D6D-87A9-095ECEAE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71" y="1358294"/>
            <a:ext cx="2012576" cy="2620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E305C4-5842-FCB1-CC21-DD8F14B9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8" y="1358294"/>
            <a:ext cx="2012576" cy="2620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FA321A-2CB8-9BFB-709B-A80D593C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28" y="4108457"/>
            <a:ext cx="2012576" cy="2620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F54BE0-61B2-34EB-AF2D-5D14EEEFB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571" y="4102374"/>
            <a:ext cx="2012576" cy="26208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DEB22A-18E9-AF09-ED56-9CF200693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603" y="2022146"/>
            <a:ext cx="6230727" cy="358006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AFADE98-7FC5-9170-DF5A-5E3AFCEF5A01}"/>
              </a:ext>
            </a:extLst>
          </p:cNvPr>
          <p:cNvSpPr/>
          <p:nvPr/>
        </p:nvSpPr>
        <p:spPr>
          <a:xfrm>
            <a:off x="6208093" y="3082478"/>
            <a:ext cx="6885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254E333-B362-5E8B-A665-B9E4E3A4878D}"/>
              </a:ext>
            </a:extLst>
          </p:cNvPr>
          <p:cNvSpPr/>
          <p:nvPr/>
        </p:nvSpPr>
        <p:spPr>
          <a:xfrm>
            <a:off x="6208093" y="3429000"/>
            <a:ext cx="688510" cy="20923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E7998D8-BC6C-AD7F-48D6-EB5B0D1186AA}"/>
              </a:ext>
            </a:extLst>
          </p:cNvPr>
          <p:cNvCxnSpPr>
            <a:stCxn id="4" idx="1"/>
            <a:endCxn id="5" idx="3"/>
          </p:cNvCxnSpPr>
          <p:nvPr/>
        </p:nvCxnSpPr>
        <p:spPr>
          <a:xfrm rot="10800000">
            <a:off x="4789147" y="2668722"/>
            <a:ext cx="1418946" cy="51837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ED6F4DA-85C7-2681-0B58-C2116428729F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>
            <a:off x="2536604" y="2668721"/>
            <a:ext cx="2399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F2AED09-DBE8-B729-B264-B53AA91DDE9A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rot="10800000" flipV="1">
            <a:off x="4789147" y="3533615"/>
            <a:ext cx="1418946" cy="18791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D1646EF-7B33-D335-3E23-9C933FA50E3B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2536604" y="5412801"/>
            <a:ext cx="239967" cy="6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4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CA06D-0FB7-FFE7-A380-09D3E661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  <a:r>
              <a:rPr lang="en-US" altLang="ko-KR" dirty="0"/>
              <a:t> </a:t>
            </a:r>
            <a:r>
              <a:rPr lang="ko-KR" altLang="en-US" dirty="0"/>
              <a:t>방법 </a:t>
            </a:r>
            <a:r>
              <a:rPr lang="en-US" altLang="ko-KR" dirty="0"/>
              <a:t>– </a:t>
            </a:r>
            <a:r>
              <a:rPr lang="en-US" altLang="ko-KR" dirty="0" err="1"/>
              <a:t>IoU</a:t>
            </a:r>
            <a:r>
              <a:rPr lang="ko-KR" altLang="en-US" dirty="0"/>
              <a:t> </a:t>
            </a:r>
            <a:r>
              <a:rPr lang="en-US" altLang="ko-KR" dirty="0"/>
              <a:t>distance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952143-7F51-F94A-7CB1-CFA29B694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75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클래스 필터링으로 특정 클래스만 검출 가능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유의미한 데이터는 사람이 </a:t>
            </a:r>
            <a:r>
              <a:rPr lang="ko-KR" altLang="en-US" sz="2000" dirty="0" err="1"/>
              <a:t>들고있는</a:t>
            </a:r>
            <a:r>
              <a:rPr lang="ko-KR" altLang="en-US" sz="2000" dirty="0"/>
              <a:t> 쓰레기 봉투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따라서 사람과 쓰레기 봉투간 </a:t>
            </a:r>
            <a:r>
              <a:rPr lang="ko-KR" altLang="en-US" sz="2000" dirty="0" err="1"/>
              <a:t>곂침</a:t>
            </a:r>
            <a:r>
              <a:rPr lang="ko-KR" altLang="en-US" sz="2000" dirty="0"/>
              <a:t> 정도를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en-US" altLang="ko-KR" sz="2000" dirty="0" err="1"/>
              <a:t>IoU</a:t>
            </a:r>
            <a:r>
              <a:rPr lang="en-US" altLang="ko-KR" sz="2000" dirty="0"/>
              <a:t> Distance</a:t>
            </a:r>
            <a:r>
              <a:rPr lang="ko-KR" altLang="en-US" sz="2000" dirty="0"/>
              <a:t>로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3CBCC-19D1-64BB-7359-74AA6BA6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12" y="4897962"/>
            <a:ext cx="2781443" cy="104780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7D09037-76FF-52FF-FF05-74D78118D67A}"/>
              </a:ext>
            </a:extLst>
          </p:cNvPr>
          <p:cNvGrpSpPr/>
          <p:nvPr/>
        </p:nvGrpSpPr>
        <p:grpSpPr>
          <a:xfrm>
            <a:off x="7061761" y="2280026"/>
            <a:ext cx="4680606" cy="2632841"/>
            <a:chOff x="681071" y="796159"/>
            <a:chExt cx="4680606" cy="2632841"/>
          </a:xfrm>
        </p:grpSpPr>
        <p:pic>
          <p:nvPicPr>
            <p:cNvPr id="6" name="그림 5" descr="텍스트, 야외, 장면, 길이(가) 표시된 사진&#10;&#10;자동 생성된 설명">
              <a:extLst>
                <a:ext uri="{FF2B5EF4-FFF2-40B4-BE49-F238E27FC236}">
                  <a16:creationId xmlns:a16="http://schemas.microsoft.com/office/drawing/2014/main" id="{64DC0DD3-C351-B243-9850-22493DEF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71" y="796159"/>
              <a:ext cx="4680606" cy="263284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A51C7B-EF97-7F81-333C-292D50092905}"/>
                </a:ext>
              </a:extLst>
            </p:cNvPr>
            <p:cNvSpPr/>
            <p:nvPr/>
          </p:nvSpPr>
          <p:spPr>
            <a:xfrm>
              <a:off x="3522880" y="1206961"/>
              <a:ext cx="246500" cy="41833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E0FE7C-33C7-1CA8-864F-EAC5F76D4262}"/>
                </a:ext>
              </a:extLst>
            </p:cNvPr>
            <p:cNvSpPr/>
            <p:nvPr/>
          </p:nvSpPr>
          <p:spPr>
            <a:xfrm>
              <a:off x="3507662" y="1388820"/>
              <a:ext cx="77788" cy="120923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8E1481B-276A-EABF-7F6E-245754A8D33E}"/>
                </a:ext>
              </a:extLst>
            </p:cNvPr>
            <p:cNvSpPr/>
            <p:nvPr/>
          </p:nvSpPr>
          <p:spPr>
            <a:xfrm>
              <a:off x="5124323" y="2515112"/>
              <a:ext cx="237354" cy="46742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F3B076-B88E-651A-8F81-D855721597A9}"/>
                </a:ext>
              </a:extLst>
            </p:cNvPr>
            <p:cNvSpPr/>
            <p:nvPr/>
          </p:nvSpPr>
          <p:spPr>
            <a:xfrm>
              <a:off x="3681413" y="1344736"/>
              <a:ext cx="100637" cy="142782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B45E14-FA64-86FD-67F7-5C357B87912B}"/>
              </a:ext>
            </a:extLst>
          </p:cNvPr>
          <p:cNvGrpSpPr/>
          <p:nvPr/>
        </p:nvGrpSpPr>
        <p:grpSpPr>
          <a:xfrm>
            <a:off x="7061761" y="2280026"/>
            <a:ext cx="4680606" cy="2632841"/>
            <a:chOff x="681071" y="796159"/>
            <a:chExt cx="4680606" cy="2632841"/>
          </a:xfrm>
        </p:grpSpPr>
        <p:pic>
          <p:nvPicPr>
            <p:cNvPr id="12" name="그림 11" descr="텍스트, 야외, 장면, 길이(가) 표시된 사진&#10;&#10;자동 생성된 설명">
              <a:extLst>
                <a:ext uri="{FF2B5EF4-FFF2-40B4-BE49-F238E27FC236}">
                  <a16:creationId xmlns:a16="http://schemas.microsoft.com/office/drawing/2014/main" id="{A417EBA7-F3ED-FB81-D921-C1F3B15A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71" y="796159"/>
              <a:ext cx="4680606" cy="263284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016B58-7F05-15F0-0EDF-4F49820B5D9A}"/>
                </a:ext>
              </a:extLst>
            </p:cNvPr>
            <p:cNvSpPr/>
            <p:nvPr/>
          </p:nvSpPr>
          <p:spPr>
            <a:xfrm>
              <a:off x="3522880" y="1206961"/>
              <a:ext cx="246500" cy="41833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D52CF6-5B6D-ADD1-BE02-99D1CE1EE652}"/>
                </a:ext>
              </a:extLst>
            </p:cNvPr>
            <p:cNvSpPr/>
            <p:nvPr/>
          </p:nvSpPr>
          <p:spPr>
            <a:xfrm>
              <a:off x="3507662" y="1388820"/>
              <a:ext cx="77788" cy="120923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720297-F58B-E8AD-4F25-B1A66DC6FFC1}"/>
                </a:ext>
              </a:extLst>
            </p:cNvPr>
            <p:cNvSpPr/>
            <p:nvPr/>
          </p:nvSpPr>
          <p:spPr>
            <a:xfrm>
              <a:off x="3681413" y="1344736"/>
              <a:ext cx="100637" cy="142782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356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A4B15-CED0-A03F-C321-23597F6B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  <a:r>
              <a:rPr lang="en-US" altLang="ko-KR" dirty="0"/>
              <a:t> </a:t>
            </a:r>
            <a:r>
              <a:rPr lang="ko-KR" altLang="en-US" dirty="0"/>
              <a:t>방법 </a:t>
            </a:r>
            <a:r>
              <a:rPr lang="en-US" altLang="ko-KR" dirty="0"/>
              <a:t>– </a:t>
            </a:r>
            <a:r>
              <a:rPr lang="en-US" altLang="ko-KR" dirty="0" err="1"/>
              <a:t>RoI</a:t>
            </a:r>
            <a:r>
              <a:rPr lang="en-US" altLang="ko-KR" dirty="0"/>
              <a:t> selection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B6C26-5ACD-EF76-E51F-0C6C26BB6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12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- CCTV</a:t>
            </a:r>
            <a:r>
              <a:rPr lang="ko-KR" altLang="en-US" sz="2000" dirty="0"/>
              <a:t>는 광범위한 </a:t>
            </a:r>
            <a:r>
              <a:rPr lang="ko-KR" altLang="en-US" sz="2000" dirty="0" err="1"/>
              <a:t>화각을</a:t>
            </a:r>
            <a:r>
              <a:rPr lang="ko-KR" altLang="en-US" sz="2000" dirty="0"/>
              <a:t> 가짐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쓰레기 봉투 투기는 특정 영역</a:t>
            </a:r>
            <a:r>
              <a:rPr lang="en-US" altLang="ko-KR" sz="2000" dirty="0"/>
              <a:t>(</a:t>
            </a:r>
            <a:r>
              <a:rPr lang="ko-KR" altLang="en-US" sz="2000" dirty="0"/>
              <a:t>쓰레기 </a:t>
            </a:r>
            <a:r>
              <a:rPr lang="ko-KR" altLang="en-US" sz="2000" dirty="0" err="1"/>
              <a:t>투기장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2000" dirty="0"/>
              <a:t>　에서 발생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관심 영역을 지정하여 단순 통행인</a:t>
            </a:r>
            <a:r>
              <a:rPr lang="en-US" altLang="ko-KR" sz="2000" dirty="0"/>
              <a:t>, </a:t>
            </a:r>
            <a:r>
              <a:rPr lang="ko-KR" altLang="en-US" sz="2000" dirty="0"/>
              <a:t>배경과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　같은 </a:t>
            </a:r>
            <a:r>
              <a:rPr lang="ko-KR" altLang="en-US" sz="2000" dirty="0" err="1"/>
              <a:t>오탐지</a:t>
            </a:r>
            <a:r>
              <a:rPr lang="ko-KR" altLang="en-US" sz="2000" dirty="0"/>
              <a:t> 억제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781766-0735-2DEC-1E0C-1FBA587E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05" y="1985586"/>
            <a:ext cx="3649961" cy="23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8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635A3-0103-B718-E94E-E806F9B2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E5B2D-9741-365C-063D-A55DB7D3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  <a:r>
              <a:rPr lang="en-US" altLang="ko-KR" dirty="0"/>
              <a:t> </a:t>
            </a:r>
            <a:r>
              <a:rPr lang="ko-KR" altLang="en-US" dirty="0"/>
              <a:t>방법 </a:t>
            </a:r>
            <a:r>
              <a:rPr lang="en-US" altLang="ko-KR" dirty="0"/>
              <a:t>– M-NMS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E0BAF-7E98-A1C2-765A-FC4D10D2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기존의 </a:t>
            </a:r>
            <a:r>
              <a:rPr lang="en-US" altLang="ko-KR" sz="2000" dirty="0"/>
              <a:t>NMS</a:t>
            </a:r>
            <a:r>
              <a:rPr lang="ko-KR" altLang="en-US" sz="2000" dirty="0"/>
              <a:t>는 중복 검출을 지우지 못함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중복 검출을 삭제하기 위해 새로운 후처리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　방법</a:t>
            </a:r>
            <a:r>
              <a:rPr lang="en-US" altLang="ko-KR" sz="2000" dirty="0"/>
              <a:t>(M-NMS)</a:t>
            </a:r>
            <a:r>
              <a:rPr lang="ko-KR" altLang="en-US" sz="2000" dirty="0"/>
              <a:t> 필요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en-US" altLang="ko-KR" sz="2000" dirty="0" err="1"/>
              <a:t>IoU</a:t>
            </a:r>
            <a:r>
              <a:rPr lang="ko-KR" altLang="en-US" sz="2000" dirty="0"/>
              <a:t>기반의 계산 방식은 크기 및 형태와 같은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　요소가 고려되지 않음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따라서 </a:t>
            </a:r>
            <a:r>
              <a:rPr lang="en-US" altLang="ko-KR" sz="2000" dirty="0" err="1"/>
              <a:t>bbox</a:t>
            </a:r>
            <a:r>
              <a:rPr lang="ko-KR" altLang="en-US" sz="2000" dirty="0"/>
              <a:t>유사도 지표를 사용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 </a:t>
            </a:r>
            <a:r>
              <a:rPr lang="ko-KR" altLang="en-US" sz="2000" dirty="0"/>
              <a:t>중심점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 </a:t>
            </a:r>
            <a:r>
              <a:rPr lang="ko-KR" altLang="en-US" sz="2000" dirty="0" err="1"/>
              <a:t>종횡비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 </a:t>
            </a:r>
            <a:r>
              <a:rPr lang="ko-KR" altLang="en-US" sz="2000" dirty="0"/>
              <a:t>면적</a:t>
            </a:r>
          </a:p>
        </p:txBody>
      </p:sp>
      <p:pic>
        <p:nvPicPr>
          <p:cNvPr id="4" name="그림 3" descr="텍스트, 의류, 신발류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E2B6FC-9302-27EC-3CFA-C5A921EA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55" y="2404488"/>
            <a:ext cx="3183548" cy="3429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8D61E9C-C422-7AB8-6DC4-078C301B1AC1}"/>
              </a:ext>
            </a:extLst>
          </p:cNvPr>
          <p:cNvGrpSpPr/>
          <p:nvPr/>
        </p:nvGrpSpPr>
        <p:grpSpPr>
          <a:xfrm>
            <a:off x="7128655" y="1353426"/>
            <a:ext cx="3999147" cy="1642619"/>
            <a:chOff x="7725466" y="1628830"/>
            <a:chExt cx="3999147" cy="16426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563703-F2BD-A899-E48B-13415701CBF4}"/>
                </a:ext>
              </a:extLst>
            </p:cNvPr>
            <p:cNvGrpSpPr/>
            <p:nvPr/>
          </p:nvGrpSpPr>
          <p:grpSpPr>
            <a:xfrm>
              <a:off x="7725466" y="1628830"/>
              <a:ext cx="3999147" cy="1642619"/>
              <a:chOff x="7725466" y="1628830"/>
              <a:chExt cx="3999147" cy="164261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1AD7FF9-81AB-EC91-235D-18BB97CBEE7D}"/>
                  </a:ext>
                </a:extLst>
              </p:cNvPr>
              <p:cNvGrpSpPr/>
              <p:nvPr/>
            </p:nvGrpSpPr>
            <p:grpSpPr>
              <a:xfrm>
                <a:off x="10284613" y="1719559"/>
                <a:ext cx="1440000" cy="1440000"/>
                <a:chOff x="10057634" y="3003610"/>
                <a:chExt cx="1440000" cy="1440000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6E45BEC5-025A-5517-921A-E933A364523D}"/>
                    </a:ext>
                  </a:extLst>
                </p:cNvPr>
                <p:cNvSpPr/>
                <p:nvPr/>
              </p:nvSpPr>
              <p:spPr>
                <a:xfrm>
                  <a:off x="10057634" y="3363610"/>
                  <a:ext cx="1440000" cy="720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B32C435-D230-B250-7037-64394C20D320}"/>
                    </a:ext>
                  </a:extLst>
                </p:cNvPr>
                <p:cNvSpPr/>
                <p:nvPr/>
              </p:nvSpPr>
              <p:spPr>
                <a:xfrm>
                  <a:off x="10417634" y="3003610"/>
                  <a:ext cx="720000" cy="1440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D8D9249-82E3-D669-3DBA-406514FFEFA1}"/>
                  </a:ext>
                </a:extLst>
              </p:cNvPr>
              <p:cNvGrpSpPr/>
              <p:nvPr/>
            </p:nvGrpSpPr>
            <p:grpSpPr>
              <a:xfrm>
                <a:off x="8988205" y="1628830"/>
                <a:ext cx="936408" cy="1642619"/>
                <a:chOff x="8859025" y="1105625"/>
                <a:chExt cx="936408" cy="1642619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032BBFD-D577-7A5D-7784-2C21BC07D0C6}"/>
                    </a:ext>
                  </a:extLst>
                </p:cNvPr>
                <p:cNvSpPr/>
                <p:nvPr/>
              </p:nvSpPr>
              <p:spPr>
                <a:xfrm rot="16200000">
                  <a:off x="8715433" y="1668244"/>
                  <a:ext cx="1440000" cy="720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31222E6-D605-0C5F-C412-4BD7E0860A09}"/>
                    </a:ext>
                  </a:extLst>
                </p:cNvPr>
                <p:cNvSpPr/>
                <p:nvPr/>
              </p:nvSpPr>
              <p:spPr>
                <a:xfrm>
                  <a:off x="8859025" y="1105625"/>
                  <a:ext cx="720000" cy="1440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3D0F2F6-B554-5EE0-6971-4830681772FA}"/>
                  </a:ext>
                </a:extLst>
              </p:cNvPr>
              <p:cNvGrpSpPr/>
              <p:nvPr/>
            </p:nvGrpSpPr>
            <p:grpSpPr>
              <a:xfrm>
                <a:off x="7725466" y="1707297"/>
                <a:ext cx="720000" cy="1440000"/>
                <a:chOff x="7498487" y="2991348"/>
                <a:chExt cx="720000" cy="1440000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51D1AA56-A888-970F-9316-48FB65A0ED21}"/>
                    </a:ext>
                  </a:extLst>
                </p:cNvPr>
                <p:cNvSpPr/>
                <p:nvPr/>
              </p:nvSpPr>
              <p:spPr>
                <a:xfrm>
                  <a:off x="7606487" y="3219610"/>
                  <a:ext cx="504000" cy="1008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65ED41A-62CE-AF70-BA7D-5BD260A57471}"/>
                    </a:ext>
                  </a:extLst>
                </p:cNvPr>
                <p:cNvSpPr/>
                <p:nvPr/>
              </p:nvSpPr>
              <p:spPr>
                <a:xfrm>
                  <a:off x="7498487" y="2991348"/>
                  <a:ext cx="720000" cy="1440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ED51C56-0262-22B6-1EE5-1C6B07D3D8AA}"/>
                </a:ext>
              </a:extLst>
            </p:cNvPr>
            <p:cNvSpPr/>
            <p:nvPr/>
          </p:nvSpPr>
          <p:spPr>
            <a:xfrm flipH="1">
              <a:off x="8062606" y="2416185"/>
              <a:ext cx="45719" cy="467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00AE18B-815A-8126-B74C-1FA82D367F59}"/>
                </a:ext>
              </a:extLst>
            </p:cNvPr>
            <p:cNvSpPr/>
            <p:nvPr/>
          </p:nvSpPr>
          <p:spPr>
            <a:xfrm flipH="1">
              <a:off x="9546842" y="2538690"/>
              <a:ext cx="45719" cy="4674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453971-08D8-ABC2-C1FE-29AD4089A249}"/>
                </a:ext>
              </a:extLst>
            </p:cNvPr>
            <p:cNvSpPr/>
            <p:nvPr/>
          </p:nvSpPr>
          <p:spPr>
            <a:xfrm flipH="1">
              <a:off x="9325345" y="2325456"/>
              <a:ext cx="45719" cy="46747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990CBE9-B83A-C3E9-DD50-AEE572874168}"/>
                </a:ext>
              </a:extLst>
            </p:cNvPr>
            <p:cNvSpPr/>
            <p:nvPr/>
          </p:nvSpPr>
          <p:spPr>
            <a:xfrm flipH="1">
              <a:off x="8062605" y="2416184"/>
              <a:ext cx="45719" cy="46747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90BF13F-AD25-54D7-6974-13C292C74136}"/>
                </a:ext>
              </a:extLst>
            </p:cNvPr>
            <p:cNvSpPr/>
            <p:nvPr/>
          </p:nvSpPr>
          <p:spPr>
            <a:xfrm flipH="1">
              <a:off x="10981753" y="2403923"/>
              <a:ext cx="45719" cy="46747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Picture 1">
            <a:extLst>
              <a:ext uri="{FF2B5EF4-FFF2-40B4-BE49-F238E27FC236}">
                <a16:creationId xmlns:a16="http://schemas.microsoft.com/office/drawing/2014/main" id="{A5709E69-5FB6-625F-E49E-BBD548DA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921" y="1333170"/>
            <a:ext cx="1173480" cy="117348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4A09A9B-ACC6-BEE7-B6A7-BA1743A3158E}"/>
              </a:ext>
            </a:extLst>
          </p:cNvPr>
          <p:cNvGrpSpPr/>
          <p:nvPr/>
        </p:nvGrpSpPr>
        <p:grpSpPr>
          <a:xfrm>
            <a:off x="7091129" y="1360129"/>
            <a:ext cx="2602892" cy="1055098"/>
            <a:chOff x="4271434" y="5677723"/>
            <a:chExt cx="2602892" cy="1055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9B274C-8262-12A9-77BF-89B2A104C563}"/>
                    </a:ext>
                  </a:extLst>
                </p:cNvPr>
                <p:cNvSpPr txBox="1"/>
                <p:nvPr/>
              </p:nvSpPr>
              <p:spPr>
                <a:xfrm>
                  <a:off x="4271434" y="5677723"/>
                  <a:ext cx="2602892" cy="403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𝑠𝑖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656122-7486-7C51-CFC2-CDE9883D7D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434" y="5677723"/>
                  <a:ext cx="2602892" cy="4034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EDDBC27-2F7A-6FB0-35F3-098CC3D11925}"/>
                    </a:ext>
                  </a:extLst>
                </p:cNvPr>
                <p:cNvSpPr txBox="1"/>
                <p:nvPr/>
              </p:nvSpPr>
              <p:spPr>
                <a:xfrm>
                  <a:off x="4271434" y="6176963"/>
                  <a:ext cx="2602892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2D6FB37-172A-42D7-AE3A-E154A4DD0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434" y="6176963"/>
                  <a:ext cx="2602892" cy="5558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8763A62-D4DF-3121-33F4-C372482A3E1D}"/>
              </a:ext>
            </a:extLst>
          </p:cNvPr>
          <p:cNvGrpSpPr/>
          <p:nvPr/>
        </p:nvGrpSpPr>
        <p:grpSpPr>
          <a:xfrm>
            <a:off x="7941688" y="2814339"/>
            <a:ext cx="2631354" cy="1018485"/>
            <a:chOff x="4271434" y="5677723"/>
            <a:chExt cx="2922078" cy="10184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84C1FD3-BD80-D410-5516-2E2672C34573}"/>
                    </a:ext>
                  </a:extLst>
                </p:cNvPr>
                <p:cNvSpPr txBox="1"/>
                <p:nvPr/>
              </p:nvSpPr>
              <p:spPr>
                <a:xfrm>
                  <a:off x="4271434" y="5677723"/>
                  <a:ext cx="2922078" cy="4057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𝑟𝑎𝑡𝑖𝑜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𝑢𝑘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altLang="ko-KR" b="0" dirty="0"/>
                    <a:t>)</a:t>
                  </a: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3FD8259-0A6E-4AE0-8184-E525EA160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434" y="5677723"/>
                  <a:ext cx="2922078" cy="405752"/>
                </a:xfrm>
                <a:prstGeom prst="rect">
                  <a:avLst/>
                </a:prstGeom>
                <a:blipFill>
                  <a:blip r:embed="rId6"/>
                  <a:stretch>
                    <a:fillRect t="-13433" r="-232" b="-1194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A20E50-96D3-A75F-A7AE-9AB69B5CA5C6}"/>
                    </a:ext>
                  </a:extLst>
                </p:cNvPr>
                <p:cNvSpPr txBox="1"/>
                <p:nvPr/>
              </p:nvSpPr>
              <p:spPr>
                <a:xfrm>
                  <a:off x="4271434" y="6176963"/>
                  <a:ext cx="2828598" cy="5192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𝑢𝑘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2FAC82A-6782-7A43-27FA-E9C1640D6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434" y="6176963"/>
                  <a:ext cx="2828598" cy="519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32AC84A-374D-2B1E-88F9-79F1249F6E73}"/>
              </a:ext>
            </a:extLst>
          </p:cNvPr>
          <p:cNvGrpSpPr/>
          <p:nvPr/>
        </p:nvGrpSpPr>
        <p:grpSpPr>
          <a:xfrm>
            <a:off x="7114219" y="4073794"/>
            <a:ext cx="3994349" cy="1046890"/>
            <a:chOff x="4271434" y="5677723"/>
            <a:chExt cx="2922078" cy="10468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D61D1DF-6F4C-9575-294E-1D0A243C1B26}"/>
                    </a:ext>
                  </a:extLst>
                </p:cNvPr>
                <p:cNvSpPr txBox="1"/>
                <p:nvPr/>
              </p:nvSpPr>
              <p:spPr>
                <a:xfrm>
                  <a:off x="4271434" y="5677723"/>
                  <a:ext cx="2922078" cy="4057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𝑢𝑘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altLang="ko-KR" b="0" dirty="0"/>
                    <a:t>)</a:t>
                  </a: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AF7F3D2-3796-E57E-F840-EEC93DC0A8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434" y="5677723"/>
                  <a:ext cx="2922078" cy="405752"/>
                </a:xfrm>
                <a:prstGeom prst="rect">
                  <a:avLst/>
                </a:prstGeom>
                <a:blipFill>
                  <a:blip r:embed="rId8"/>
                  <a:stretch>
                    <a:fillRect t="-13636" b="-1212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37D3833-DE60-A65D-2217-BF2D638073CD}"/>
                    </a:ext>
                  </a:extLst>
                </p:cNvPr>
                <p:cNvSpPr txBox="1"/>
                <p:nvPr/>
              </p:nvSpPr>
              <p:spPr>
                <a:xfrm>
                  <a:off x="4271434" y="6176963"/>
                  <a:ext cx="2828599" cy="547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BFA555B-860F-C23C-3805-F2DB8A198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434" y="6176963"/>
                  <a:ext cx="2828599" cy="5476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F8306B-0C69-251A-BDE1-9263F6FB9155}"/>
                  </a:ext>
                </a:extLst>
              </p:cNvPr>
              <p:cNvSpPr txBox="1"/>
              <p:nvPr/>
            </p:nvSpPr>
            <p:spPr>
              <a:xfrm>
                <a:off x="7063738" y="5382945"/>
                <a:ext cx="4281750" cy="51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𝑏𝑏𝑜𝑥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𝑐𝑒𝑛𝑡𝑒𝑟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𝑟𝑎𝑡𝑖𝑜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F8306B-0C69-251A-BDE1-9263F6FB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738" y="5382945"/>
                <a:ext cx="4281750" cy="514885"/>
              </a:xfrm>
              <a:prstGeom prst="rect">
                <a:avLst/>
              </a:prstGeom>
              <a:blipFill>
                <a:blip r:embed="rId10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9924205-31FF-E860-DF36-E7C0C573D09C}"/>
                  </a:ext>
                </a:extLst>
              </p:cNvPr>
              <p:cNvSpPr txBox="1"/>
              <p:nvPr/>
            </p:nvSpPr>
            <p:spPr>
              <a:xfrm>
                <a:off x="5701313" y="6064460"/>
                <a:ext cx="635815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𝑁𝑀𝑆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𝑢𝑘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𝑏𝑏𝑜𝑥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𝑏𝑏𝑜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𝑏𝑏𝑜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𝑝𝑎𝑠𝑠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𝑏𝑏𝑜𝑥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𝑏𝑏𝑜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𝑏𝑏𝑜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𝑢𝑘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9924205-31FF-E860-DF36-E7C0C573D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313" y="6064460"/>
                <a:ext cx="6358151" cy="617861"/>
              </a:xfrm>
              <a:prstGeom prst="rect">
                <a:avLst/>
              </a:prstGeom>
              <a:blipFill>
                <a:blip r:embed="rId11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 descr="텍스트, 의류, 신발류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0A069C-DB5B-0D5A-4297-4283F5697C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13" y="2990593"/>
            <a:ext cx="3364209" cy="34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2" grpId="0"/>
      <p:bldP spid="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B76D9-C116-47C5-5808-4D15A89E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E77BD-0832-0E80-211B-5F08215AE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27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서론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- </a:t>
            </a:r>
            <a:r>
              <a:rPr lang="ko-KR" altLang="en-US" dirty="0"/>
              <a:t>제안 방법</a:t>
            </a:r>
            <a:r>
              <a:rPr lang="en-US" altLang="ko-KR" sz="28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</a:t>
            </a:r>
            <a:r>
              <a:rPr lang="en-US" altLang="ko-KR" sz="2800" dirty="0"/>
              <a:t>- </a:t>
            </a:r>
            <a:r>
              <a:rPr lang="ko-KR" altLang="en-US" sz="2800" dirty="0"/>
              <a:t>실험</a:t>
            </a:r>
            <a:r>
              <a:rPr lang="en-US" altLang="ko-KR" sz="2800" dirty="0"/>
              <a:t> </a:t>
            </a:r>
            <a:r>
              <a:rPr lang="ko-KR" altLang="en-US" sz="2800" dirty="0"/>
              <a:t>및 고찰</a:t>
            </a:r>
            <a:endParaRPr lang="en-US" altLang="ko-KR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800" dirty="0"/>
              <a:t> -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512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85FC1-4CBE-E139-DFD8-70D9DF67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실험</a:t>
            </a:r>
            <a:r>
              <a:rPr lang="en-US" altLang="ko-KR" sz="4400" dirty="0"/>
              <a:t> </a:t>
            </a:r>
            <a:r>
              <a:rPr lang="ko-KR" altLang="en-US" sz="4400" dirty="0"/>
              <a:t>및 고찰 </a:t>
            </a:r>
            <a:r>
              <a:rPr lang="en-US" altLang="ko-KR" sz="4400" dirty="0"/>
              <a:t>- </a:t>
            </a:r>
            <a:r>
              <a:rPr lang="ko-KR" altLang="en-US" sz="4400" dirty="0"/>
              <a:t>데이터셋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8CAF-03AE-FE39-880E-1191C3F7E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실제 현장 </a:t>
            </a:r>
            <a:r>
              <a:rPr lang="en-US" altLang="ko-KR" sz="2000" dirty="0"/>
              <a:t>CCTV </a:t>
            </a:r>
            <a:r>
              <a:rPr lang="ko-KR" altLang="en-US" sz="2000" dirty="0"/>
              <a:t>데이터를 사용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 </a:t>
            </a:r>
            <a:r>
              <a:rPr lang="ko-KR" altLang="en-US" sz="2000" dirty="0"/>
              <a:t>특징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- </a:t>
            </a:r>
            <a:r>
              <a:rPr lang="ko-KR" altLang="en-US" sz="2000" dirty="0"/>
              <a:t>다양한 </a:t>
            </a:r>
            <a:r>
              <a:rPr lang="en-US" altLang="ko-KR" sz="2000" dirty="0"/>
              <a:t>CCTV </a:t>
            </a:r>
            <a:r>
              <a:rPr lang="ko-KR" altLang="en-US" sz="2000" dirty="0"/>
              <a:t>각도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- </a:t>
            </a:r>
            <a:r>
              <a:rPr lang="ko-KR" altLang="en-US" sz="2000" dirty="0"/>
              <a:t>소량의 유의미한 데이터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 </a:t>
            </a:r>
            <a:r>
              <a:rPr lang="ko-KR" altLang="en-US" sz="2000" dirty="0"/>
              <a:t>데이터셋 정보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　</a:t>
            </a:r>
            <a:r>
              <a:rPr lang="en-US" altLang="ko-KR" sz="2000" dirty="0"/>
              <a:t>- Dataset-1 : 2</a:t>
            </a:r>
            <a:r>
              <a:rPr lang="ko-KR" altLang="en-US" sz="2000" dirty="0"/>
              <a:t>개의 </a:t>
            </a:r>
            <a:r>
              <a:rPr lang="en-US" altLang="ko-KR" sz="2000" dirty="0"/>
              <a:t>known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en-US" altLang="ko-KR" sz="2000" dirty="0"/>
              <a:t>unknown </a:t>
            </a:r>
            <a:r>
              <a:rPr lang="ko-KR" altLang="en-US" sz="2000" dirty="0"/>
              <a:t>클래스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- Dataset-2 : 4</a:t>
            </a:r>
            <a:r>
              <a:rPr lang="ko-KR" altLang="en-US" sz="2000" dirty="0"/>
              <a:t>개의 </a:t>
            </a:r>
            <a:r>
              <a:rPr lang="en-US" altLang="ko-KR" sz="2000" dirty="0"/>
              <a:t>known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en-US" altLang="ko-KR" sz="2000" dirty="0"/>
              <a:t>unknown </a:t>
            </a:r>
            <a:r>
              <a:rPr lang="ko-KR" altLang="en-US" sz="2000" dirty="0"/>
              <a:t>클래스</a:t>
            </a: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6D0B67-1DD0-7682-8F91-7A774429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424" y="1825625"/>
            <a:ext cx="2415427" cy="15465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053090-2496-82A7-8F6E-A3121654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800" y="1825625"/>
            <a:ext cx="2727302" cy="1546544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0E19787A-CE3D-4BCC-1FED-AB9ABAA383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162532"/>
              </p:ext>
            </p:extLst>
          </p:nvPr>
        </p:nvGraphicFramePr>
        <p:xfrm>
          <a:off x="7540210" y="3507106"/>
          <a:ext cx="4254992" cy="2783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240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05883-AE8B-0B04-8231-F4C5F25C7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1F6FE-6F5B-477F-9252-7E570F63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실험</a:t>
            </a:r>
            <a:r>
              <a:rPr lang="en-US" altLang="ko-KR" sz="4400" dirty="0"/>
              <a:t> </a:t>
            </a:r>
            <a:r>
              <a:rPr lang="ko-KR" altLang="en-US" sz="4400" dirty="0"/>
              <a:t>및 고찰 </a:t>
            </a:r>
            <a:r>
              <a:rPr lang="en-US" altLang="ko-KR" sz="4400" dirty="0"/>
              <a:t>- </a:t>
            </a:r>
            <a:r>
              <a:rPr lang="ko-KR" altLang="en-US" sz="4400" dirty="0"/>
              <a:t>평가지표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77CA65-829E-8680-81B9-B8D5341D3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sz="2000" dirty="0"/>
                  <a:t> - </a:t>
                </a:r>
                <a:r>
                  <a:rPr lang="ko-KR" altLang="en-US" sz="2000" dirty="0"/>
                  <a:t>중복 검출 제거 성능 및 검출 성능을 평가하기 위해 새로운 평가 지표를 사용</a:t>
                </a:r>
                <a:endParaRPr lang="en-US" altLang="ko-KR" sz="2000" dirty="0"/>
              </a:p>
              <a:p>
                <a:pPr marL="0" indent="0">
                  <a:buNone/>
                </a:pPr>
                <a:r>
                  <a:rPr lang="en-US" altLang="ko-KR" dirty="0"/>
                  <a:t>  </a:t>
                </a:r>
                <a:br>
                  <a:rPr lang="en-US" altLang="ko-KR" dirty="0"/>
                </a:br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77CA65-829E-8680-81B9-B8D5341D3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4ED8FD-58FA-F32F-3198-DAFD725DF34E}"/>
                  </a:ext>
                </a:extLst>
              </p:cNvPr>
              <p:cNvSpPr txBox="1"/>
              <p:nvPr/>
            </p:nvSpPr>
            <p:spPr>
              <a:xfrm>
                <a:off x="3472428" y="2797811"/>
                <a:ext cx="6055119" cy="826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⋀ (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𝐼𝑜𝑈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⋀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𝑈𝐾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4ED8FD-58FA-F32F-3198-DAFD725DF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28" y="2797811"/>
                <a:ext cx="6055119" cy="826188"/>
              </a:xfrm>
              <a:prstGeom prst="rect">
                <a:avLst/>
              </a:prstGeom>
              <a:blipFill>
                <a:blip r:embed="rId3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DF7415-1BB7-763F-4F5D-23074FF44FA3}"/>
                  </a:ext>
                </a:extLst>
              </p:cNvPr>
              <p:cNvSpPr txBox="1"/>
              <p:nvPr/>
            </p:nvSpPr>
            <p:spPr>
              <a:xfrm>
                <a:off x="3472428" y="3676877"/>
                <a:ext cx="6055118" cy="746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DF7415-1BB7-763F-4F5D-23074FF44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28" y="3676877"/>
                <a:ext cx="6055118" cy="746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AC941F-8C94-2185-7BA2-05151C39123C}"/>
                  </a:ext>
                </a:extLst>
              </p:cNvPr>
              <p:cNvSpPr txBox="1"/>
              <p:nvPr/>
            </p:nvSpPr>
            <p:spPr>
              <a:xfrm>
                <a:off x="3472428" y="4475921"/>
                <a:ext cx="6055118" cy="8261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⋀ (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AC941F-8C94-2185-7BA2-05151C391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28" y="4475921"/>
                <a:ext cx="6055118" cy="826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54E6A2-8FE5-43DB-E6FD-601A4DD5397B}"/>
                  </a:ext>
                </a:extLst>
              </p:cNvPr>
              <p:cNvSpPr txBox="1"/>
              <p:nvPr/>
            </p:nvSpPr>
            <p:spPr>
              <a:xfrm>
                <a:off x="3472428" y="5350775"/>
                <a:ext cx="6055118" cy="8261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⋀ (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∉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54E6A2-8FE5-43DB-E6FD-601A4DD53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28" y="5350775"/>
                <a:ext cx="6055118" cy="826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2A873-0F06-2113-4386-AAA4C2C7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0DB88-4AA8-1BD4-2B44-CE454DD0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실험</a:t>
            </a:r>
            <a:r>
              <a:rPr lang="en-US" altLang="ko-KR" sz="4400" dirty="0"/>
              <a:t> </a:t>
            </a:r>
            <a:r>
              <a:rPr lang="ko-KR" altLang="en-US" sz="4400" dirty="0"/>
              <a:t>및 고찰 </a:t>
            </a:r>
            <a:r>
              <a:rPr lang="en-US" altLang="ko-KR" sz="4400" dirty="0"/>
              <a:t>– </a:t>
            </a:r>
            <a:r>
              <a:rPr lang="ko-KR" altLang="en-US" sz="4400" dirty="0"/>
              <a:t>실험 결과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6107A-8927-8309-B6E7-D0DDCD0EC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- 2</a:t>
            </a:r>
            <a:r>
              <a:rPr lang="ko-KR" altLang="en-US" dirty="0"/>
              <a:t>가지의 실험 진행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후처리 기법에 따른 중복 검출 억제 성능 평가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검출 모델 및 학습 클래스에 대한 검출 성능 평가</a:t>
            </a:r>
          </a:p>
        </p:txBody>
      </p:sp>
    </p:spTree>
    <p:extLst>
      <p:ext uri="{BB962C8B-B14F-4D97-AF65-F5344CB8AC3E}">
        <p14:creationId xmlns:p14="http://schemas.microsoft.com/office/powerpoint/2010/main" val="223842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4DB8F-CAA2-9ED6-84DB-F10C93B6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실험 결과 </a:t>
            </a:r>
            <a:r>
              <a:rPr lang="en-US" altLang="ko-KR" sz="3600" dirty="0"/>
              <a:t>- </a:t>
            </a:r>
            <a:r>
              <a:rPr lang="ko-KR" altLang="en-US" sz="3600" dirty="0"/>
              <a:t>후처리 기법에 따른 중복 검출 억제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3F9E6859-923C-D4CC-5CD6-244EA0D51D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763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729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1C7E-646E-CCB5-79F4-3EAFDF25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실험 결과 </a:t>
            </a:r>
            <a:r>
              <a:rPr lang="en-US" altLang="ko-KR" sz="3600" dirty="0"/>
              <a:t>- </a:t>
            </a:r>
            <a:r>
              <a:rPr lang="ko-KR" altLang="en-US" sz="3600" dirty="0"/>
              <a:t>모델 및 학습 클래스에 따른 검출 성능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BDBA9DFF-EDB1-21B0-419B-D0F705DAFA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740565"/>
              </p:ext>
            </p:extLst>
          </p:nvPr>
        </p:nvGraphicFramePr>
        <p:xfrm>
          <a:off x="838201" y="1825625"/>
          <a:ext cx="52578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내용 개체 틀 5">
            <a:extLst>
              <a:ext uri="{FF2B5EF4-FFF2-40B4-BE49-F238E27FC236}">
                <a16:creationId xmlns:a16="http://schemas.microsoft.com/office/drawing/2014/main" id="{8D439ED1-43F9-DBB9-6E05-DE37E535B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995951"/>
              </p:ext>
            </p:extLst>
          </p:nvPr>
        </p:nvGraphicFramePr>
        <p:xfrm>
          <a:off x="6452682" y="1825625"/>
          <a:ext cx="52578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14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381F-62D5-27EF-5F9D-6F8A20A71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4A18A-F1A6-16B2-4B73-23316F7B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/>
              <a:t>결론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FCEA6-46DF-79E4-26C1-81AD60C29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601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 - SAOA</a:t>
            </a:r>
            <a:r>
              <a:rPr lang="ko-KR" altLang="en-US" sz="2400" dirty="0"/>
              <a:t>를 사용하여 자동으로 미지의 클래스를 검출하고 도구를 사용해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어노테이션 및 학습함으로써 새로운 환경에 빠르게 적응할 수 있음을 확인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M-NMS</a:t>
            </a:r>
            <a:r>
              <a:rPr lang="ko-KR" altLang="en-US" sz="2400" dirty="0"/>
              <a:t>를 사용하였을 때 효과적으로 중복 검출을 억제함을 확인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CNN</a:t>
            </a:r>
            <a:r>
              <a:rPr lang="ko-KR" altLang="en-US" sz="2400" dirty="0"/>
              <a:t>과 비교하였을 때 학습 클래스 증가에 따른 </a:t>
            </a:r>
            <a:r>
              <a:rPr lang="en-US" altLang="ko-KR" sz="2400" dirty="0"/>
              <a:t>OWOD</a:t>
            </a:r>
            <a:r>
              <a:rPr lang="ko-KR" altLang="en-US" sz="2400" dirty="0"/>
              <a:t>모델이 미지의 클래스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검출 성능이 우수함을 확인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649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5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8D8A4-F22D-E224-CEEE-D12FBB8C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ACC94-C177-5CD5-67BE-EC38A303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C002A-F593-16E3-E944-E646A5AB1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275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서론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연구의 필요성 및 목적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핵심 문제점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해결 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제안 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SAOA</a:t>
            </a:r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초기</a:t>
            </a:r>
            <a:r>
              <a:rPr lang="en-US" altLang="ko-KR" dirty="0"/>
              <a:t> </a:t>
            </a:r>
            <a:r>
              <a:rPr lang="ko-KR" altLang="en-US" dirty="0"/>
              <a:t>학습 단계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추출 단계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검수 및 전이학습 단계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검수 및 전이학습 도구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IoU</a:t>
            </a:r>
            <a:r>
              <a:rPr lang="en-US" altLang="ko-KR" dirty="0"/>
              <a:t> distance</a:t>
            </a:r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RoI</a:t>
            </a:r>
            <a:r>
              <a:rPr lang="en-US" altLang="ko-KR" dirty="0"/>
              <a:t> selection</a:t>
            </a:r>
          </a:p>
          <a:p>
            <a:pPr marL="0" indent="0">
              <a:buNone/>
            </a:pPr>
            <a:r>
              <a:rPr lang="en-US" altLang="ko-KR" dirty="0"/>
              <a:t>  - M-NMS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26ED3F7-A9D7-357D-6509-D04FD12E3D2D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842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 - </a:t>
            </a:r>
            <a:r>
              <a:rPr lang="ko-KR" altLang="en-US" sz="1500" dirty="0"/>
              <a:t>실험</a:t>
            </a:r>
            <a:r>
              <a:rPr lang="en-US" altLang="ko-KR" sz="1500" dirty="0"/>
              <a:t> </a:t>
            </a:r>
            <a:r>
              <a:rPr lang="ko-KR" altLang="en-US" sz="1500" dirty="0"/>
              <a:t>및 고찰</a:t>
            </a:r>
            <a:endParaRPr lang="en-US" altLang="ko-KR" sz="15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  - </a:t>
            </a:r>
            <a:r>
              <a:rPr lang="ko-KR" altLang="en-US" sz="1500" dirty="0"/>
              <a:t>데이터셋</a:t>
            </a:r>
            <a:endParaRPr lang="en-US" altLang="ko-KR" sz="15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  - </a:t>
            </a:r>
            <a:r>
              <a:rPr lang="ko-KR" altLang="en-US" sz="1500" dirty="0"/>
              <a:t>평가 지표</a:t>
            </a:r>
            <a:endParaRPr lang="en-US" altLang="ko-KR" sz="15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  - </a:t>
            </a:r>
            <a:r>
              <a:rPr lang="ko-KR" altLang="en-US" sz="1500" dirty="0"/>
              <a:t>실험 결과</a:t>
            </a:r>
            <a:endParaRPr lang="en-US" altLang="ko-KR" sz="15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   - </a:t>
            </a:r>
            <a:r>
              <a:rPr lang="ko-KR" altLang="en-US" sz="1500" dirty="0"/>
              <a:t>후처리 기법에 따른 중복 검출 억제</a:t>
            </a:r>
            <a:endParaRPr lang="en-US" altLang="ko-KR" sz="15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   - </a:t>
            </a:r>
            <a:r>
              <a:rPr lang="ko-KR" altLang="en-US" sz="1500" dirty="0"/>
              <a:t>모델 및 학습 클래스에 따른 검출 성능</a:t>
            </a:r>
            <a:endParaRPr lang="en-US" altLang="ko-KR" sz="15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 - </a:t>
            </a:r>
            <a:r>
              <a:rPr lang="ko-KR" altLang="en-US" sz="1500" dirty="0"/>
              <a:t>결론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56187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893C9-6B3D-4A6B-C520-6A0B6AE1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- </a:t>
            </a:r>
            <a:r>
              <a:rPr lang="ko-KR" altLang="en-US" dirty="0"/>
              <a:t>연구의 필요성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6AE7E-1333-6739-8FB8-EE093388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99" y="2047298"/>
            <a:ext cx="67705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쓰레기 불법 투기에 대응하기 위해 </a:t>
            </a:r>
            <a:r>
              <a:rPr lang="en-US" altLang="ko-KR" sz="2000" dirty="0"/>
              <a:t>‘</a:t>
            </a:r>
            <a:r>
              <a:rPr lang="ko-KR" altLang="en-US" sz="2000" dirty="0" err="1"/>
              <a:t>클린하우스</a:t>
            </a:r>
            <a:r>
              <a:rPr lang="en-US" altLang="ko-KR" sz="2000" dirty="0"/>
              <a:t>’</a:t>
            </a:r>
            <a:r>
              <a:rPr lang="ko-KR" altLang="en-US" sz="2000" dirty="0"/>
              <a:t>를 설치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쓰레기의 효율적인 관리를 위해 </a:t>
            </a:r>
            <a:r>
              <a:rPr lang="ko-KR" altLang="en-US" sz="2000" dirty="0" err="1"/>
              <a:t>종량제봉투</a:t>
            </a:r>
            <a:r>
              <a:rPr lang="ko-KR" altLang="en-US" sz="2000" dirty="0"/>
              <a:t> 제도 사용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각 지자체마다 다른 색상의 쓰레기 봉투 사용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기존의 </a:t>
            </a:r>
            <a:r>
              <a:rPr lang="en-US" altLang="ko-KR" sz="2000" dirty="0"/>
              <a:t>CNN </a:t>
            </a:r>
            <a:r>
              <a:rPr lang="ko-KR" altLang="en-US" sz="2000" dirty="0"/>
              <a:t>모델은 학습된 클래스만 분류가 가능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목적 </a:t>
            </a:r>
            <a:r>
              <a:rPr lang="en-US" altLang="ko-KR" sz="2000" dirty="0"/>
              <a:t>: Open World Object Detection(OWOD) </a:t>
            </a:r>
            <a:r>
              <a:rPr lang="ko-KR" altLang="en-US" sz="2000" dirty="0"/>
              <a:t>모델을 사용하여 새로운 형태의 쓰레기 봉투를 감지</a:t>
            </a:r>
            <a:endParaRPr lang="en-US" altLang="ko-KR" sz="2000" dirty="0"/>
          </a:p>
        </p:txBody>
      </p:sp>
      <p:pic>
        <p:nvPicPr>
          <p:cNvPr id="4" name="Picture 2" descr="안동시, 클린하우스 전면 가림문 설치…&quot;청결한 도시환경 조성&quot;">
            <a:extLst>
              <a:ext uri="{FF2B5EF4-FFF2-40B4-BE49-F238E27FC236}">
                <a16:creationId xmlns:a16="http://schemas.microsoft.com/office/drawing/2014/main" id="{C830A69F-EF29-5683-D250-D235B0DEC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79" y="2460638"/>
            <a:ext cx="4178913" cy="28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춘천시, 10월 종량제봉투 전면 개편">
            <a:extLst>
              <a:ext uri="{FF2B5EF4-FFF2-40B4-BE49-F238E27FC236}">
                <a16:creationId xmlns:a16="http://schemas.microsoft.com/office/drawing/2014/main" id="{55339BC4-D941-F644-8FAD-3F82B5A1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68" y="2959637"/>
            <a:ext cx="4183424" cy="231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1B2C175-A1F1-660F-957B-5518846F61ED}"/>
              </a:ext>
            </a:extLst>
          </p:cNvPr>
          <p:cNvGrpSpPr/>
          <p:nvPr/>
        </p:nvGrpSpPr>
        <p:grpSpPr>
          <a:xfrm>
            <a:off x="6943004" y="2578542"/>
            <a:ext cx="4680606" cy="2632841"/>
            <a:chOff x="681071" y="796159"/>
            <a:chExt cx="4680606" cy="263284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1FCF106-5EDB-996F-56BF-19EC2AFE1595}"/>
                </a:ext>
              </a:extLst>
            </p:cNvPr>
            <p:cNvGrpSpPr/>
            <p:nvPr/>
          </p:nvGrpSpPr>
          <p:grpSpPr>
            <a:xfrm>
              <a:off x="681071" y="796159"/>
              <a:ext cx="4680606" cy="2632841"/>
              <a:chOff x="681071" y="796159"/>
              <a:chExt cx="4680606" cy="2632841"/>
            </a:xfrm>
          </p:grpSpPr>
          <p:pic>
            <p:nvPicPr>
              <p:cNvPr id="10" name="그림 9" descr="텍스트, 야외, 장면, 길이(가) 표시된 사진&#10;&#10;자동 생성된 설명">
                <a:extLst>
                  <a:ext uri="{FF2B5EF4-FFF2-40B4-BE49-F238E27FC236}">
                    <a16:creationId xmlns:a16="http://schemas.microsoft.com/office/drawing/2014/main" id="{AF681CDF-A455-1E81-D7A7-C3FB80F68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071" y="796159"/>
                <a:ext cx="4680606" cy="2632841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E1C130-BD7E-EC8B-3182-EEA987AD6F77}"/>
                  </a:ext>
                </a:extLst>
              </p:cNvPr>
              <p:cNvSpPr/>
              <p:nvPr/>
            </p:nvSpPr>
            <p:spPr>
              <a:xfrm>
                <a:off x="3522880" y="1206961"/>
                <a:ext cx="246500" cy="41833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E006691-29E2-3DF4-4E49-47C65FE46EAE}"/>
                  </a:ext>
                </a:extLst>
              </p:cNvPr>
              <p:cNvSpPr/>
              <p:nvPr/>
            </p:nvSpPr>
            <p:spPr>
              <a:xfrm>
                <a:off x="3507662" y="1388820"/>
                <a:ext cx="77788" cy="120923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F16F217-C3F8-6237-1D90-6FAA94B5E12E}"/>
                  </a:ext>
                </a:extLst>
              </p:cNvPr>
              <p:cNvSpPr/>
              <p:nvPr/>
            </p:nvSpPr>
            <p:spPr>
              <a:xfrm>
                <a:off x="5124323" y="2515112"/>
                <a:ext cx="237354" cy="46742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7B8C942-5E22-A5FF-599E-E95DA56FCEFC}"/>
                  </a:ext>
                </a:extLst>
              </p:cNvPr>
              <p:cNvSpPr/>
              <p:nvPr/>
            </p:nvSpPr>
            <p:spPr>
              <a:xfrm>
                <a:off x="3681413" y="1344736"/>
                <a:ext cx="100637" cy="142782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9173ED-8478-802F-02A6-F83EAB5CA971}"/>
                </a:ext>
              </a:extLst>
            </p:cNvPr>
            <p:cNvSpPr txBox="1"/>
            <p:nvPr/>
          </p:nvSpPr>
          <p:spPr>
            <a:xfrm>
              <a:off x="3420016" y="1131451"/>
              <a:ext cx="2680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?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B6CDBF-2A0C-DB65-7FCF-0F5197A0846B}"/>
                </a:ext>
              </a:extLst>
            </p:cNvPr>
            <p:cNvSpPr txBox="1"/>
            <p:nvPr/>
          </p:nvSpPr>
          <p:spPr>
            <a:xfrm>
              <a:off x="3597720" y="1094740"/>
              <a:ext cx="2680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?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73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513DF-8481-3052-4065-F0322850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- </a:t>
            </a:r>
            <a:r>
              <a:rPr lang="ko-KR" altLang="en-US" dirty="0"/>
              <a:t>핵심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6042E-14DD-7900-2817-C988E8985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전체 데이터에 비해 실제로 유의미한 데이터의 비율이 매우 적음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데이터셋 구축에 많은 시간과 인적 자원이 소모됨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사람과 쓰레기봉투가 동시에 존재하는 데이터만 필요함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분석과 학습에 불필요한 영역까지 포함된 검출 정보가 존재함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OWOD</a:t>
            </a:r>
            <a:r>
              <a:rPr lang="ko-KR" altLang="en-US" sz="2400" dirty="0"/>
              <a:t>에서 한 객체에 대한 중복 검출이 발생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235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3E0C1-7E14-63CB-D2E5-D88EE069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- </a:t>
            </a:r>
            <a:r>
              <a:rPr lang="ko-KR" altLang="en-US" dirty="0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F3A6D6-BA71-C102-5A34-CCCC49442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72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- OWOD(Open-World Object Detection)</a:t>
            </a:r>
            <a:r>
              <a:rPr lang="ko-KR" altLang="en-US" sz="2000" dirty="0"/>
              <a:t>를 기반으로 한 반자동 어노테이션 기법 연구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빠른 데이터셋 구축과 효율적인 모델 갱신을 위한 검수 및 전이학습 지원 도구 개발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en-US" altLang="ko-KR" sz="2000" dirty="0" err="1"/>
              <a:t>IoU</a:t>
            </a:r>
            <a:r>
              <a:rPr lang="en-US" altLang="ko-KR" sz="2000" dirty="0"/>
              <a:t> distance</a:t>
            </a:r>
            <a:r>
              <a:rPr lang="ko-KR" altLang="en-US" sz="2000" dirty="0"/>
              <a:t>를 활용하여 사람과 다른 객체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</a:t>
            </a:r>
            <a:r>
              <a:rPr lang="ko-KR" altLang="en-US" sz="2000" dirty="0"/>
              <a:t>쓰레기봉투</a:t>
            </a:r>
            <a:r>
              <a:rPr lang="en-US" altLang="ko-KR" sz="2000" dirty="0"/>
              <a:t>)</a:t>
            </a:r>
            <a:r>
              <a:rPr lang="ko-KR" altLang="en-US" sz="2000" dirty="0"/>
              <a:t>가 인접해 있는지 여부를 판단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en-US" altLang="ko-KR" sz="2000" dirty="0" err="1"/>
              <a:t>RoI</a:t>
            </a:r>
            <a:r>
              <a:rPr lang="en-US" altLang="ko-KR" sz="2000" dirty="0"/>
              <a:t>(Region of Interest) selection </a:t>
            </a:r>
            <a:r>
              <a:rPr lang="ko-KR" altLang="en-US" sz="2000" dirty="0"/>
              <a:t>기법을 통해 관심 영역 내의 데이터만 선별적으로 검출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새로운 후처리 기법인 </a:t>
            </a:r>
            <a:r>
              <a:rPr lang="en-US" altLang="ko-KR" sz="2000" dirty="0"/>
              <a:t>M-NMS(Multi-class Non-Maximum Suppression)</a:t>
            </a:r>
            <a:r>
              <a:rPr lang="ko-KR" altLang="en-US" sz="2000" dirty="0"/>
              <a:t>를 도입하여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중복 검출 현상 억제</a:t>
            </a:r>
          </a:p>
        </p:txBody>
      </p:sp>
    </p:spTree>
    <p:extLst>
      <p:ext uri="{BB962C8B-B14F-4D97-AF65-F5344CB8AC3E}">
        <p14:creationId xmlns:p14="http://schemas.microsoft.com/office/powerpoint/2010/main" val="249635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87AE4-97E2-3B6C-9639-7F708943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  <a:r>
              <a:rPr lang="en-US" altLang="ko-KR" dirty="0"/>
              <a:t> </a:t>
            </a:r>
            <a:r>
              <a:rPr lang="ko-KR" altLang="en-US" dirty="0"/>
              <a:t>방법 </a:t>
            </a:r>
            <a:r>
              <a:rPr lang="en-US" altLang="ko-KR" dirty="0"/>
              <a:t>- Semi Automatic OWOD Annotation(SAOA)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72A89A-1FF6-FE97-A1B0-BFC494040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 - 4</a:t>
            </a:r>
            <a:r>
              <a:rPr lang="ko-KR" altLang="en-US" sz="2400" dirty="0"/>
              <a:t>단계로 구성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- </a:t>
            </a:r>
            <a:r>
              <a:rPr lang="ko-KR" altLang="en-US" sz="2400" dirty="0"/>
              <a:t>초기 학습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- </a:t>
            </a:r>
            <a:r>
              <a:rPr lang="ko-KR" altLang="en-US" sz="2400" dirty="0"/>
              <a:t>추출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- </a:t>
            </a:r>
            <a:r>
              <a:rPr lang="ko-KR" altLang="en-US" sz="2400" dirty="0"/>
              <a:t>검수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- </a:t>
            </a:r>
            <a:r>
              <a:rPr lang="ko-KR" altLang="en-US" sz="2400" dirty="0"/>
              <a:t>전이 학습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86ACFE3-9A21-FCBA-6A98-C23ADDD88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83" y="2149455"/>
            <a:ext cx="5458691" cy="328819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337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0AC46-EF50-E538-5226-F9FA2EC8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SAOA - </a:t>
            </a:r>
            <a:r>
              <a:rPr lang="ko-KR" altLang="en-US" dirty="0"/>
              <a:t>초기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44278-CAB4-59E7-C0B4-954C192C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01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사전 학습 모델 사용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사람 클래스 포함 프레임 및 어노테이션 데이터 추출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주석자가 어노테이션 데이터 수정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빠르게 초기 데이터셋 및 모델 구축 </a:t>
            </a: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C8FBB0E1-A70D-F2C2-30B5-AE7C357A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7" y="1825625"/>
            <a:ext cx="4123031" cy="38069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68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BF6C9-2C2D-AAA0-8FFD-0456FED9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SAOA - </a:t>
            </a:r>
            <a:r>
              <a:rPr lang="ko-KR" altLang="en-US" dirty="0"/>
              <a:t>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D7339-3960-41E1-31CC-0DF0448CD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15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학습된 </a:t>
            </a:r>
            <a:r>
              <a:rPr lang="en-US" altLang="ko-KR" sz="2000" dirty="0"/>
              <a:t>OWOD</a:t>
            </a:r>
            <a:r>
              <a:rPr lang="ko-KR" altLang="en-US" sz="2000" dirty="0"/>
              <a:t> 모델 사용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불필요한 객체 검출 제거를 위해 후처리 사용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 </a:t>
            </a:r>
            <a:r>
              <a:rPr lang="ko-KR" altLang="en-US" sz="2000" dirty="0"/>
              <a:t>관심 영역 필터링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 </a:t>
            </a:r>
            <a:r>
              <a:rPr lang="ko-KR" altLang="en-US" sz="2000" dirty="0"/>
              <a:t>규칙 기반 필터링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- M-NMS </a:t>
            </a:r>
            <a:r>
              <a:rPr lang="ko-KR" altLang="en-US" sz="2000" dirty="0"/>
              <a:t>중복 억제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프레임 추출 및 어노테이션 메타 데이터 생성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추출된 메타 데이터를 이용하여 검수 단계에서 사용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98B197C9-0659-7F6A-1166-C1F48B1F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949" y="1459579"/>
            <a:ext cx="3338449" cy="50834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3944AC-D1FD-1362-3A1E-26AD1C73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64" y="1690688"/>
            <a:ext cx="5708831" cy="24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2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988</Words>
  <Application>Microsoft Office PowerPoint</Application>
  <PresentationFormat>와이드스크린</PresentationFormat>
  <Paragraphs>163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-윤명조340</vt:lpstr>
      <vt:lpstr>Arial</vt:lpstr>
      <vt:lpstr>Cambria Math</vt:lpstr>
      <vt:lpstr>Office 테마</vt:lpstr>
      <vt:lpstr>OWOD 모델 기반 반자동 학습을 활용한 다양한 환경에서의 종량제 봉투 탐지 기법</vt:lpstr>
      <vt:lpstr>목차</vt:lpstr>
      <vt:lpstr>목차</vt:lpstr>
      <vt:lpstr>서론 - 연구의 필요성 및 목적</vt:lpstr>
      <vt:lpstr>서론 - 핵심 문제점</vt:lpstr>
      <vt:lpstr>서론 - 해결 방법</vt:lpstr>
      <vt:lpstr>제안 방법 - Semi Automatic OWOD Annotation(SAOA)</vt:lpstr>
      <vt:lpstr>SAOA - 초기 학습</vt:lpstr>
      <vt:lpstr>SAOA - 추출</vt:lpstr>
      <vt:lpstr>SAOA – 검수 및 전이 학습</vt:lpstr>
      <vt:lpstr>SAOA – 검수 및 전이 학습 도구</vt:lpstr>
      <vt:lpstr>SAOA – 검수 및 전이 학습 도구(학습 클래스 수정)</vt:lpstr>
      <vt:lpstr>SAOA – 검수 및 전이 학습 도구(어노테이션 추출)</vt:lpstr>
      <vt:lpstr>SAOA – 검수 및 전이 학습 도구(어노테이션 수정)</vt:lpstr>
      <vt:lpstr>SAOA – 검수 및 전이 학습 도구(데이터셋 변환)</vt:lpstr>
      <vt:lpstr>SAOA – 검수 및 전이 학습 도구(학습 및 검증)</vt:lpstr>
      <vt:lpstr>제안 방법 – IoU distance</vt:lpstr>
      <vt:lpstr>제안 방법 – RoI selection</vt:lpstr>
      <vt:lpstr>제안 방법 – M-NMS</vt:lpstr>
      <vt:lpstr>실험 및 고찰 - 데이터셋</vt:lpstr>
      <vt:lpstr>실험 및 고찰 - 평가지표</vt:lpstr>
      <vt:lpstr>실험 및 고찰 – 실험 결과</vt:lpstr>
      <vt:lpstr>실험 결과 - 후처리 기법에 따른 중복 검출 억제</vt:lpstr>
      <vt:lpstr>실험 결과 - 모델 및 학습 클래스에 따른 검출 성능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OWOD 모델 기반 반자동 학습을 활용한 다양한 환경에서의 종량제 봉투 탐지 기법</dc:title>
  <dc:creator>황호석</dc:creator>
  <cp:lastModifiedBy>심재창</cp:lastModifiedBy>
  <cp:revision>9</cp:revision>
  <dcterms:created xsi:type="dcterms:W3CDTF">2025-04-16T06:55:31Z</dcterms:created>
  <dcterms:modified xsi:type="dcterms:W3CDTF">2025-04-17T04:36:57Z</dcterms:modified>
</cp:coreProperties>
</file>